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38"/>
  </p:notesMasterIdLst>
  <p:handoutMasterIdLst>
    <p:handoutMasterId r:id="rId39"/>
  </p:handoutMasterIdLst>
  <p:sldIdLst>
    <p:sldId id="599" r:id="rId2"/>
    <p:sldId id="9651" r:id="rId3"/>
    <p:sldId id="2147481323" r:id="rId4"/>
    <p:sldId id="629" r:id="rId5"/>
    <p:sldId id="2147481208" r:id="rId6"/>
    <p:sldId id="2147481217" r:id="rId7"/>
    <p:sldId id="2147481211" r:id="rId8"/>
    <p:sldId id="2147481207" r:id="rId9"/>
    <p:sldId id="2147481227" r:id="rId10"/>
    <p:sldId id="2147481274" r:id="rId11"/>
    <p:sldId id="2147481275" r:id="rId12"/>
    <p:sldId id="2147481304" r:id="rId13"/>
    <p:sldId id="2147481305" r:id="rId14"/>
    <p:sldId id="2147481306" r:id="rId15"/>
    <p:sldId id="2147481307" r:id="rId16"/>
    <p:sldId id="2147481309" r:id="rId17"/>
    <p:sldId id="2147481310" r:id="rId18"/>
    <p:sldId id="2147481311" r:id="rId19"/>
    <p:sldId id="2147481312" r:id="rId20"/>
    <p:sldId id="2147481313" r:id="rId21"/>
    <p:sldId id="2147481314" r:id="rId22"/>
    <p:sldId id="2147481315" r:id="rId23"/>
    <p:sldId id="2147481317" r:id="rId24"/>
    <p:sldId id="2147481318" r:id="rId25"/>
    <p:sldId id="2147481319" r:id="rId26"/>
    <p:sldId id="2147481320" r:id="rId27"/>
    <p:sldId id="2147481272" r:id="rId28"/>
    <p:sldId id="2147481276" r:id="rId29"/>
    <p:sldId id="2147481277" r:id="rId30"/>
    <p:sldId id="2147481308" r:id="rId31"/>
    <p:sldId id="2147481321" r:id="rId32"/>
    <p:sldId id="2147481263" r:id="rId33"/>
    <p:sldId id="2147481322" r:id="rId34"/>
    <p:sldId id="2147481185" r:id="rId35"/>
    <p:sldId id="518" r:id="rId36"/>
    <p:sldId id="440" r:id="rId37"/>
  </p:sldIdLst>
  <p:sldSz cx="12192000" cy="6858000"/>
  <p:notesSz cx="7315200" cy="1234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l slides" id="{69C79F6C-AA55-485D-BB9F-DB342B159076}">
          <p14:sldIdLst>
            <p14:sldId id="599"/>
            <p14:sldId id="9651"/>
            <p14:sldId id="2147481323"/>
            <p14:sldId id="629"/>
            <p14:sldId id="2147481208"/>
            <p14:sldId id="2147481217"/>
            <p14:sldId id="2147481211"/>
            <p14:sldId id="2147481207"/>
            <p14:sldId id="2147481227"/>
            <p14:sldId id="2147481274"/>
            <p14:sldId id="2147481275"/>
            <p14:sldId id="2147481304"/>
            <p14:sldId id="2147481305"/>
            <p14:sldId id="2147481306"/>
            <p14:sldId id="2147481307"/>
            <p14:sldId id="2147481309"/>
            <p14:sldId id="2147481310"/>
            <p14:sldId id="2147481311"/>
            <p14:sldId id="2147481312"/>
            <p14:sldId id="2147481313"/>
            <p14:sldId id="2147481314"/>
            <p14:sldId id="2147481315"/>
            <p14:sldId id="2147481317"/>
            <p14:sldId id="2147481318"/>
            <p14:sldId id="2147481319"/>
            <p14:sldId id="2147481320"/>
            <p14:sldId id="2147481272"/>
            <p14:sldId id="2147481276"/>
            <p14:sldId id="2147481277"/>
            <p14:sldId id="2147481308"/>
            <p14:sldId id="2147481321"/>
            <p14:sldId id="2147481263"/>
            <p14:sldId id="2147481322"/>
            <p14:sldId id="2147481185"/>
            <p14:sldId id="518"/>
            <p14:sldId id="4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88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elle Howell" initials="MH" lastIdx="4" clrIdx="0">
    <p:extLst>
      <p:ext uri="{19B8F6BF-5375-455C-9EA6-DF929625EA0E}">
        <p15:presenceInfo xmlns:p15="http://schemas.microsoft.com/office/powerpoint/2012/main" userId="Michelle How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FE5"/>
    <a:srgbClr val="3D6E93"/>
    <a:srgbClr val="302D29"/>
    <a:srgbClr val="474241"/>
    <a:srgbClr val="DD9573"/>
    <a:srgbClr val="FDFEFE"/>
    <a:srgbClr val="FEFEFE"/>
    <a:srgbClr val="FFFEFE"/>
    <a:srgbClr val="FFFFFD"/>
    <a:srgbClr val="FF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25" autoAdjust="0"/>
    <p:restoredTop sz="93699" autoAdjust="0"/>
  </p:normalViewPr>
  <p:slideViewPr>
    <p:cSldViewPr snapToGrid="0" showGuides="1">
      <p:cViewPr varScale="1">
        <p:scale>
          <a:sx n="103" d="100"/>
          <a:sy n="103" d="100"/>
        </p:scale>
        <p:origin x="168" y="5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20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0" d="100"/>
          <a:sy n="50" d="100"/>
        </p:scale>
        <p:origin x="2804" y="44"/>
      </p:cViewPr>
      <p:guideLst>
        <p:guide orient="horz" pos="3888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54425A-3696-4DFB-B808-D2B88F3EB7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l">
              <a:defRPr sz="1600"/>
            </a:lvl1pPr>
          </a:lstStyle>
          <a:p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51457F-2D60-4187-92B7-C5BBED78E9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9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r">
              <a:defRPr sz="1600"/>
            </a:lvl1pPr>
          </a:lstStyle>
          <a:p>
            <a:fld id="{320DD655-51D6-466D-8D72-5C78765FC630}" type="datetimeFigureOut">
              <a:rPr lang="en-US" smtClean="0">
                <a:latin typeface="Oracle Sans Tab" panose="020B0503020204020204" pitchFamily="34" charset="0"/>
              </a:rPr>
              <a:t>5/21/25</a:t>
            </a:fld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A8CCD-D5C0-4680-BEFC-52889AACDB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l">
              <a:defRPr sz="1600"/>
            </a:lvl1pPr>
          </a:lstStyle>
          <a:p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0B35B-8976-44A2-B80D-FC8BD07A16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9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r">
              <a:defRPr sz="1600"/>
            </a:lvl1pPr>
          </a:lstStyle>
          <a:p>
            <a:fld id="{9D34DC6F-9D14-4548-8221-51EE6F5B6657}" type="slidenum">
              <a:rPr lang="en-US" smtClean="0">
                <a:latin typeface="Oracle Sans Tab" panose="020B0503020204020204" pitchFamily="34" charset="0"/>
              </a:rPr>
              <a:t>‹N°›</a:t>
            </a:fld>
            <a:endParaRPr lang="en-US" dirty="0">
              <a:latin typeface="Oracle Sans Tab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27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l">
              <a:defRPr sz="1600">
                <a:latin typeface="Oracle Sans Tab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r">
              <a:defRPr sz="1600">
                <a:latin typeface="Oracle Sans Tab" panose="020B0503020204020204" pitchFamily="34" charset="0"/>
              </a:defRPr>
            </a:lvl1pPr>
          </a:lstStyle>
          <a:p>
            <a:fld id="{4F9C25BA-F9B0-4418-8CA0-3A9DF1256BA5}" type="datetimeFigureOut">
              <a:rPr lang="en-US" smtClean="0"/>
              <a:pPr/>
              <a:t>5/21/25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3050"/>
            <a:ext cx="7404100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299" tIns="56150" rIns="112299" bIns="5615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R="0" lvl="0" indent="0" fontAlgn="auto">
              <a:lnSpc>
                <a:spcPct val="95000"/>
              </a:lnSpc>
              <a:spcBef>
                <a:spcPts val="736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Edit Master text styles</a:t>
            </a:r>
          </a:p>
          <a:p>
            <a:pPr marL="449199" marR="0" lvl="1" indent="-224599" fontAlgn="auto">
              <a:lnSpc>
                <a:spcPct val="95000"/>
              </a:lnSpc>
              <a:spcBef>
                <a:spcPts val="736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marL="898397" marR="0" lvl="2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</a:pPr>
            <a:r>
              <a:rPr lang="en-US" dirty="0"/>
              <a:t>Third level</a:t>
            </a:r>
          </a:p>
          <a:p>
            <a:pPr marL="1347596" marR="0" lvl="3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</a:pPr>
            <a:r>
              <a:rPr lang="en-US" dirty="0"/>
              <a:t>Fourth level</a:t>
            </a:r>
          </a:p>
          <a:p>
            <a:pPr marL="1796796" marR="0" lvl="4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</a:pPr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r">
              <a:defRPr sz="1600">
                <a:latin typeface="Oracle Sans Tab" panose="020B0503020204020204" pitchFamily="34" charset="0"/>
              </a:defRPr>
            </a:lvl1pPr>
          </a:lstStyle>
          <a:p>
            <a:fld id="{9EDC5964-3162-43B5-B1EC-63C8D166D7D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l">
              <a:defRPr sz="1600">
                <a:latin typeface="Oracle Sans Tab" panose="020B05030202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7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US" sz="1200" b="0" i="0" kern="1200">
        <a:solidFill>
          <a:schemeClr val="tx1"/>
        </a:solidFill>
        <a:latin typeface="Oracle Sans Tab" panose="020B0503020204020204" pitchFamily="34" charset="0"/>
        <a:ea typeface="+mn-ea"/>
        <a:cs typeface="Oracle Sans Tab" panose="020B0503020204020204" pitchFamily="34" charset="0"/>
      </a:defRPr>
    </a:lvl1pPr>
    <a:lvl2pPr marL="457200" algn="l" defTabSz="914400" rtl="0" eaLnBrk="1" latinLnBrk="0" hangingPunct="1">
      <a:defRPr lang="en-US" sz="1200" b="0" i="0" kern="1200">
        <a:solidFill>
          <a:schemeClr val="tx1"/>
        </a:solidFill>
        <a:latin typeface="Oracle Sans Tab" panose="020B0503020204020204" pitchFamily="34" charset="0"/>
        <a:ea typeface="+mn-ea"/>
        <a:cs typeface="Oracle Sans Tab" panose="020B0503020204020204" pitchFamily="34" charset="0"/>
      </a:defRPr>
    </a:lvl2pPr>
    <a:lvl3pPr marL="914400" algn="l" defTabSz="914400" rtl="0" eaLnBrk="1" latinLnBrk="0" hangingPunct="1">
      <a:defRPr lang="en-US" sz="110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3pPr>
    <a:lvl4pPr marL="1371600" algn="l" defTabSz="914400" rtl="0" eaLnBrk="1" latinLnBrk="0" hangingPunct="1">
      <a:defRPr lang="en-US" sz="105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4pPr>
    <a:lvl5pPr marL="1828800" algn="l" defTabSz="914400" rtl="0" eaLnBrk="1" latinLnBrk="0" hangingPunct="1">
      <a:defRPr lang="en-US" sz="100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10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C96C0F11-AAE4-4147-BF68-F2C0EE130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84" y="20917"/>
            <a:ext cx="4331516" cy="2542941"/>
          </a:xfrm>
          <a:prstGeom prst="rect">
            <a:avLst/>
          </a:prstGeom>
        </p:spPr>
      </p:pic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2" name="Oracle Logo" descr="Oracle Logo">
            <a:extLst>
              <a:ext uri="{FF2B5EF4-FFF2-40B4-BE49-F238E27FC236}">
                <a16:creationId xmlns:a16="http://schemas.microsoft.com/office/drawing/2014/main" id="{37E7F181-1615-4A41-B1E8-B9FF5CDED0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949" y="1132368"/>
            <a:ext cx="1524893" cy="320040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 goes here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rgbClr val="AE562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5595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3188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6349A69-90E3-45DB-BC86-3B7FB26B13E2}"/>
              </a:ext>
            </a:extLst>
          </p:cNvPr>
          <p:cNvSpPr/>
          <p:nvPr userDrawn="1"/>
        </p:nvSpPr>
        <p:spPr>
          <a:xfrm>
            <a:off x="0" y="0"/>
            <a:ext cx="190482" cy="6857365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968"/>
          </a:p>
        </p:txBody>
      </p:sp>
    </p:spTree>
    <p:extLst>
      <p:ext uri="{BB962C8B-B14F-4D97-AF65-F5344CB8AC3E}">
        <p14:creationId xmlns:p14="http://schemas.microsoft.com/office/powerpoint/2010/main" val="311639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2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loud">
            <a:extLst>
              <a:ext uri="{FF2B5EF4-FFF2-40B4-BE49-F238E27FC236}">
                <a16:creationId xmlns:a16="http://schemas.microsoft.com/office/drawing/2014/main" id="{28C366F9-78A6-F740-87C8-B4D59AEB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4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8521" y="1608588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9724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662519-4941-4045-9F0E-DBC7AD6CC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E807CE-245D-4F0E-ACCB-E3FE7584A0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C87038-F332-48C5-BA1A-25E9350762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BF160E-FC2C-48A7-921B-3472529A1B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91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3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3CA75903-C10D-E747-B877-6804D65E8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9725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4263415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56971" y="1609725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7951511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45067" y="1609725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2FFF47-983C-4CE2-9048-1317EB4F3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56EEFB-7FCA-4C8C-BD9A-59CFF6BBA9A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95ECF-3404-41BC-B49D-2616D7312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9C599-3545-4260-BC77-88BD7619A10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60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3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loud">
            <a:extLst>
              <a:ext uri="{FF2B5EF4-FFF2-40B4-BE49-F238E27FC236}">
                <a16:creationId xmlns:a16="http://schemas.microsoft.com/office/drawing/2014/main" id="{DCCF0BD7-85D3-194F-9793-E38DD2B8F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9725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4263415" y="161033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56971" y="1609725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7951511" y="161033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45067" y="1609725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50D675-D1C2-4EC5-AC43-361941EAF0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3D1004-DEA1-4BAF-97C2-F49A471F4E4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7C943-7B6D-4881-926B-CD58E0F2AC1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63952-CC43-4F63-8DDF-47B0F451288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86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loud">
            <a:extLst>
              <a:ext uri="{FF2B5EF4-FFF2-40B4-BE49-F238E27FC236}">
                <a16:creationId xmlns:a16="http://schemas.microsoft.com/office/drawing/2014/main" id="{D922B281-CE8B-4E47-889A-38B9D11BA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4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4261915" y="1609724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56083" y="1609724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7951236" y="1609724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45405" y="1609724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6210A-4112-4730-8F81-3CAE5C391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D3E0A-0143-42FC-B8B6-EBC1FF99000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46B54D-91F2-4210-9BEA-3B59824207D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900B02-4438-4597-85D3-D93A97B154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4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3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loud">
            <a:extLst>
              <a:ext uri="{FF2B5EF4-FFF2-40B4-BE49-F238E27FC236}">
                <a16:creationId xmlns:a16="http://schemas.microsoft.com/office/drawing/2014/main" id="{B017591D-9CE6-7446-94B7-8CEEEAF6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6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4261915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56083" y="1609726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7951236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45405" y="1609726"/>
            <a:ext cx="330098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0902A-4CDA-482D-90DF-ECACF19309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E4DB8-9644-4581-BEED-809BCD3EA9C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0DBBB3-F562-4D09-B7E5-45C9C98CE1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C14E1F-DA7F-492C-AFEB-BC17569A900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2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4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loud">
            <a:extLst>
              <a:ext uri="{FF2B5EF4-FFF2-40B4-BE49-F238E27FC236}">
                <a16:creationId xmlns:a16="http://schemas.microsoft.com/office/drawing/2014/main" id="{403EA880-91CB-2F4A-BC00-A93538513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589524"/>
            <a:ext cx="2478024" cy="45255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3374450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02001" y="1589524"/>
            <a:ext cx="2478024" cy="45255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6107576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35127" y="1589524"/>
            <a:ext cx="2478024" cy="45255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9" name="Column Divider 3" descr="Column Divider">
            <a:extLst>
              <a:ext uri="{FF2B5EF4-FFF2-40B4-BE49-F238E27FC236}">
                <a16:creationId xmlns:a16="http://schemas.microsoft.com/office/drawing/2014/main" id="{0379F816-270D-4D0F-8838-510AA3E97C28}"/>
              </a:ext>
            </a:extLst>
          </p:cNvPr>
          <p:cNvCxnSpPr>
            <a:cxnSpLocks/>
          </p:cNvCxnSpPr>
          <p:nvPr userDrawn="1"/>
        </p:nvCxnSpPr>
        <p:spPr>
          <a:xfrm>
            <a:off x="8840702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4">
            <a:extLst>
              <a:ext uri="{FF2B5EF4-FFF2-40B4-BE49-F238E27FC236}">
                <a16:creationId xmlns:a16="http://schemas.microsoft.com/office/drawing/2014/main" id="{4FB98D34-E09D-43FC-9515-8F7C37635BF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68254" y="1589524"/>
            <a:ext cx="2478024" cy="45255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5C0AC-7132-4356-88D4-79E4A49B2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31A1D-D1FF-4A37-8531-B67D54ED466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9026-CA1C-465B-ADD5-AE1F9B7A077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64CFB-254B-4876-8556-026D173672E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59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4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loud">
            <a:extLst>
              <a:ext uri="{FF2B5EF4-FFF2-40B4-BE49-F238E27FC236}">
                <a16:creationId xmlns:a16="http://schemas.microsoft.com/office/drawing/2014/main" id="{6D31D0E4-AF4F-A542-A6E3-8EBAA9F1B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3374450" y="1609209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02001" y="1608575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6107576" y="1609209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35127" y="1608575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9" name="Column Divider 3" descr="Column Divider">
            <a:extLst>
              <a:ext uri="{FF2B5EF4-FFF2-40B4-BE49-F238E27FC236}">
                <a16:creationId xmlns:a16="http://schemas.microsoft.com/office/drawing/2014/main" id="{0379F816-270D-4D0F-8838-510AA3E97C28}"/>
              </a:ext>
            </a:extLst>
          </p:cNvPr>
          <p:cNvCxnSpPr>
            <a:cxnSpLocks/>
          </p:cNvCxnSpPr>
          <p:nvPr userDrawn="1"/>
        </p:nvCxnSpPr>
        <p:spPr>
          <a:xfrm>
            <a:off x="8840702" y="1609209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4">
            <a:extLst>
              <a:ext uri="{FF2B5EF4-FFF2-40B4-BE49-F238E27FC236}">
                <a16:creationId xmlns:a16="http://schemas.microsoft.com/office/drawing/2014/main" id="{4FB98D34-E09D-43FC-9515-8F7C37635BF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68254" y="1608575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814CE-3331-469B-8BE8-853F42A034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F26386-047A-407D-BEE4-BF9BC2C4C09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A8344-82CB-496F-8690-72CF339725D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EBA4F-FCB4-4B89-BEA0-1B33D86D6DE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21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loud">
            <a:extLst>
              <a:ext uri="{FF2B5EF4-FFF2-40B4-BE49-F238E27FC236}">
                <a16:creationId xmlns:a16="http://schemas.microsoft.com/office/drawing/2014/main" id="{DE68A64E-9177-1E41-B02B-9C94A30A0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5"/>
            <a:ext cx="2478024" cy="45069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3373924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03061" y="1609725"/>
            <a:ext cx="2478024" cy="45069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6110222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39359" y="1609725"/>
            <a:ext cx="2478024" cy="45069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25" name="Column Divider 3" descr="Column Divider">
            <a:extLst>
              <a:ext uri="{FF2B5EF4-FFF2-40B4-BE49-F238E27FC236}">
                <a16:creationId xmlns:a16="http://schemas.microsoft.com/office/drawing/2014/main" id="{BE2D13B4-3BF3-4416-B638-87C59A2973BB}"/>
              </a:ext>
            </a:extLst>
          </p:cNvPr>
          <p:cNvCxnSpPr>
            <a:cxnSpLocks/>
          </p:cNvCxnSpPr>
          <p:nvPr userDrawn="1"/>
        </p:nvCxnSpPr>
        <p:spPr>
          <a:xfrm>
            <a:off x="8846520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4">
            <a:extLst>
              <a:ext uri="{FF2B5EF4-FFF2-40B4-BE49-F238E27FC236}">
                <a16:creationId xmlns:a16="http://schemas.microsoft.com/office/drawing/2014/main" id="{687CB06A-9B62-47DB-BA7A-177E12DFB1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75659" y="1609725"/>
            <a:ext cx="2478024" cy="45069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191157-EC2D-4417-9959-2EA7D1DAF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88CBD-B05C-4885-A081-172C87DCAD8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E56F53-8C5C-4F85-9969-353868B64B2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9360B9-A253-468B-B3D3-70CC43B0746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4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loud">
            <a:extLst>
              <a:ext uri="{FF2B5EF4-FFF2-40B4-BE49-F238E27FC236}">
                <a16:creationId xmlns:a16="http://schemas.microsoft.com/office/drawing/2014/main" id="{6F66DACA-117A-D443-A12C-B547719EC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6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3373924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03061" y="1609726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6110222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39359" y="1609726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25" name="Column Divider 3" descr="Column Divider">
            <a:extLst>
              <a:ext uri="{FF2B5EF4-FFF2-40B4-BE49-F238E27FC236}">
                <a16:creationId xmlns:a16="http://schemas.microsoft.com/office/drawing/2014/main" id="{BE2D13B4-3BF3-4416-B638-87C59A2973BB}"/>
              </a:ext>
            </a:extLst>
          </p:cNvPr>
          <p:cNvCxnSpPr>
            <a:cxnSpLocks/>
          </p:cNvCxnSpPr>
          <p:nvPr userDrawn="1"/>
        </p:nvCxnSpPr>
        <p:spPr>
          <a:xfrm>
            <a:off x="8846520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4">
            <a:extLst>
              <a:ext uri="{FF2B5EF4-FFF2-40B4-BE49-F238E27FC236}">
                <a16:creationId xmlns:a16="http://schemas.microsoft.com/office/drawing/2014/main" id="{687CB06A-9B62-47DB-BA7A-177E12DFB1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75659" y="1609726"/>
            <a:ext cx="247802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67A894-8EF4-484B-BF49-DF2E9F970D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422C40-A387-420C-B07A-9F6BE08313A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50E71C-CB99-4BD4-8252-ED7D062329F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33CF2B-9E35-4547-8232-5DE4CC57C30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01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A646CDE3-61DE-5F4A-A6EA-E5FECEFF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8875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8875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EED3DC-3691-46BD-9B48-E2C270C74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E0263-5FD6-4DE6-B9D0-79EF81804AF3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C050F-728D-4BEF-B207-F42452F3527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46726-6BED-4C16-B2F2-97FDB0765D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327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14698CB0-77BC-6148-8112-EFC83C0F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A30E9B-4EB7-4882-9E42-67210E9CC0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1525" y="1600200"/>
            <a:ext cx="10677525" cy="450799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5CB6F3B-CCE4-4193-8EAA-C4A6D27C7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31DBF8-F618-4198-88BA-FD1569B297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AA26E-E9A4-4CE1-9157-28062D2322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3DA01-00EF-4B14-8325-24C1135260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5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307F0167-116B-4B46-AC07-0CF33541B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8875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8875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3207C4-681D-4388-B80E-EE2FA349AF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3EB1D7-DB39-4B87-83A2-C41A68F7435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1DB1E-E699-4B1A-BFD3-5F9D0BCDB86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2DF93-F6AF-4392-A308-BFC8349686D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803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Numbered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3CFD71AD-DED9-6542-9425-0CD364D04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2" y="4403039"/>
            <a:ext cx="6133750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10687050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5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7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Numbered Out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EFF16796-4E17-4FE8-979C-14D949353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3" y="4403039"/>
            <a:ext cx="6133748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10687050" cy="4505325"/>
          </a:xfrm>
          <a:noFill/>
        </p:spPr>
        <p:txBody>
          <a:bodyPr vert="horz" lIns="0" tIns="0" rIns="0" bIns="0" rtlCol="0">
            <a:noAutofit/>
          </a:bodyPr>
          <a:lstStyle>
            <a:lvl1pPr marL="0" indent="-365760">
              <a:buClr>
                <a:schemeClr val="accent6"/>
              </a:buClr>
              <a:buFont typeface="+mj-lt"/>
              <a:buAutoNum type="arabicPeriod"/>
              <a:defRPr lang="en-US" dirty="0">
                <a:solidFill>
                  <a:schemeClr val="bg1"/>
                </a:solidFill>
              </a:defRPr>
            </a:lvl1pPr>
            <a:lvl2pPr marL="548640">
              <a:defRPr lang="en-US" dirty="0">
                <a:solidFill>
                  <a:schemeClr val="bg1"/>
                </a:solidFill>
              </a:defRPr>
            </a:lvl2pPr>
            <a:lvl3pPr marL="731520">
              <a:defRPr lang="en-US" dirty="0">
                <a:solidFill>
                  <a:schemeClr val="bg1"/>
                </a:solidFill>
              </a:defRPr>
            </a:lvl3pPr>
            <a:lvl4pPr marL="914400">
              <a:defRPr lang="en-US" dirty="0">
                <a:solidFill>
                  <a:schemeClr val="bg1"/>
                </a:solidFill>
              </a:defRPr>
            </a:lvl4pPr>
            <a:lvl5pPr marL="1097280"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8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Numbered Outline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3CFD71AD-DED9-6542-9425-0CD364D04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2" y="4403039"/>
            <a:ext cx="6133750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5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3AB42C3-C7C2-47CD-8E87-C5D5963E7A0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364986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5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59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Numbered Outline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EFF16796-4E17-4FE8-979C-14D949353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3" y="4403039"/>
            <a:ext cx="6133748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0" indent="-365760">
              <a:buClr>
                <a:schemeClr val="accent6"/>
              </a:buClr>
              <a:buFont typeface="+mj-lt"/>
              <a:buAutoNum type="arabicPeriod"/>
              <a:defRPr lang="en-US" dirty="0">
                <a:solidFill>
                  <a:schemeClr val="bg1"/>
                </a:solidFill>
              </a:defRPr>
            </a:lvl1pPr>
            <a:lvl2pPr marL="548640">
              <a:defRPr lang="en-US" dirty="0">
                <a:solidFill>
                  <a:schemeClr val="bg1"/>
                </a:solidFill>
              </a:defRPr>
            </a:lvl2pPr>
            <a:lvl3pPr marL="731520">
              <a:defRPr lang="en-US" dirty="0">
                <a:solidFill>
                  <a:schemeClr val="bg1"/>
                </a:solidFill>
              </a:defRPr>
            </a:lvl3pPr>
            <a:lvl4pPr marL="914400">
              <a:defRPr lang="en-US" dirty="0">
                <a:solidFill>
                  <a:schemeClr val="bg1"/>
                </a:solidFill>
              </a:defRPr>
            </a:lvl4pPr>
            <a:lvl5pPr marL="1097280"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5B0AED4-660C-4741-9A22-50FB3CA4ABA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366095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0" indent="-365760">
              <a:buClr>
                <a:schemeClr val="accent6"/>
              </a:buClr>
              <a:buFont typeface="+mj-lt"/>
              <a:buAutoNum type="arabicPeriod"/>
              <a:defRPr lang="en-US" dirty="0">
                <a:solidFill>
                  <a:schemeClr val="bg1"/>
                </a:solidFill>
              </a:defRPr>
            </a:lvl1pPr>
            <a:lvl2pPr marL="548640">
              <a:defRPr lang="en-US" dirty="0">
                <a:solidFill>
                  <a:schemeClr val="bg1"/>
                </a:solidFill>
              </a:defRPr>
            </a:lvl2pPr>
            <a:lvl3pPr marL="731520">
              <a:defRPr lang="en-US" dirty="0">
                <a:solidFill>
                  <a:schemeClr val="bg1"/>
                </a:solidFill>
              </a:defRPr>
            </a:lvl3pPr>
            <a:lvl4pPr marL="914400">
              <a:defRPr lang="en-US" dirty="0">
                <a:solidFill>
                  <a:schemeClr val="bg1"/>
                </a:solidFill>
              </a:defRPr>
            </a:lvl4pPr>
            <a:lvl5pPr marL="1097280"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6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loud">
            <a:extLst>
              <a:ext uri="{FF2B5EF4-FFF2-40B4-BE49-F238E27FC236}">
                <a16:creationId xmlns:a16="http://schemas.microsoft.com/office/drawing/2014/main" id="{2836A0A9-B46B-8E44-BD88-E6FFEC5F9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22" name="Subtitle">
            <a:extLst>
              <a:ext uri="{FF2B5EF4-FFF2-40B4-BE49-F238E27FC236}">
                <a16:creationId xmlns:a16="http://schemas.microsoft.com/office/drawing/2014/main" id="{F8627394-C302-DF4A-A2CC-76DC053BE2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76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676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56FC21-9E73-4F6F-9512-715B2F6AE7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4CAAD-4985-4FFF-BE24-1873DC385CA6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6AD3B-D115-41B9-A024-91B560E170A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57306-2538-4D77-8134-400C30C727E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loud">
            <a:extLst>
              <a:ext uri="{FF2B5EF4-FFF2-40B4-BE49-F238E27FC236}">
                <a16:creationId xmlns:a16="http://schemas.microsoft.com/office/drawing/2014/main" id="{A59691D8-12D1-8E4C-8346-D9FD6743C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22" name="Subtitle">
            <a:extLst>
              <a:ext uri="{FF2B5EF4-FFF2-40B4-BE49-F238E27FC236}">
                <a16:creationId xmlns:a16="http://schemas.microsoft.com/office/drawing/2014/main" id="{F8627394-C302-DF4A-A2CC-76DC053BE2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76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676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F5A0DB-77B7-43EC-848A-C3EEA5F4DC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2928A2-36B1-4B61-82B8-0724A988B968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365B2-9A7D-4291-A052-A65B0C767BB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1CBF8-87F2-4E8D-9C05-48F5D29D5D7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348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loud">
            <a:extLst>
              <a:ext uri="{FF2B5EF4-FFF2-40B4-BE49-F238E27FC236}">
                <a16:creationId xmlns:a16="http://schemas.microsoft.com/office/drawing/2014/main" id="{8BD8F955-3E3E-4E6E-A650-C4E0C8049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pic>
        <p:nvPicPr>
          <p:cNvPr id="6" name="OTag">
            <a:extLst>
              <a:ext uri="{FF2B5EF4-FFF2-40B4-BE49-F238E27FC236}">
                <a16:creationId xmlns:a16="http://schemas.microsoft.com/office/drawing/2014/main" id="{0F682282-A332-4D5C-89F4-38480EC33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00F1077A-D301-437A-8CE7-A0EA6CDEC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29D2F-E9BE-442D-8048-30D82B0F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9E66D-873C-4E3D-B665-952DA3AD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D4C26-D77F-4F76-BA95-32055FEC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9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Tag">
            <a:extLst>
              <a:ext uri="{FF2B5EF4-FFF2-40B4-BE49-F238E27FC236}">
                <a16:creationId xmlns:a16="http://schemas.microsoft.com/office/drawing/2014/main" id="{1CFFF60E-C73F-41DD-B4B9-8792F4C0D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1" name="Cloud">
            <a:extLst>
              <a:ext uri="{FF2B5EF4-FFF2-40B4-BE49-F238E27FC236}">
                <a16:creationId xmlns:a16="http://schemas.microsoft.com/office/drawing/2014/main" id="{A2A0E6A0-6580-9B4E-8437-9949DBFBF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ECACB-46C4-4A42-8159-4ABC00F85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AED7B6-E930-4B73-845F-99262175E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91DFD-B788-4684-96F9-4DD21020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762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ud">
            <a:extLst>
              <a:ext uri="{FF2B5EF4-FFF2-40B4-BE49-F238E27FC236}">
                <a16:creationId xmlns:a16="http://schemas.microsoft.com/office/drawing/2014/main" id="{A52109B5-4152-894B-9BF6-17B5458CC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5090641-BB3E-479D-A754-1B2B6F37AE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3D77D-CD9E-445C-8F26-904F65B51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AEFA0-C12C-4365-A532-D29F81954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038FD-33E0-4C25-AC00-13FEB177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1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6D6FFA39-C5A8-964A-B2FE-D6F8EB7EB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E7315-8D61-4C6A-B9C0-F07567A04C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1525" y="1600200"/>
            <a:ext cx="10671175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7CAD67-FAD1-46CA-BDA2-0A0141647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7001-FB5A-4601-97ED-F7B118AEEF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8561F1-3666-4956-BFDC-75350F7446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1022C-732A-4A28-8D73-4FE28C0CA3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22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ud">
            <a:extLst>
              <a:ext uri="{FF2B5EF4-FFF2-40B4-BE49-F238E27FC236}">
                <a16:creationId xmlns:a16="http://schemas.microsoft.com/office/drawing/2014/main" id="{05859F96-E4B3-8747-B027-10CA6EDB3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495A570-6FAE-4393-89B0-E6BA7AC6B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92EEA-DB03-4E8E-B6AB-1122F317F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B5D96-D6C9-4E8C-9D41-A28C7CED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D253-6DDA-4486-89F6-5D573286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98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EE127CFA-8D5C-584E-9C61-6685B547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024235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6A8D35-C90D-428D-8E15-6F958679D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26A55-50C7-43D1-9A4E-DE6E3157868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ED885-1287-4046-BFFE-E5DEC702C7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1380-E61D-4D70-B7A9-EA2CA56D14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22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93BCC98D-F462-9844-9660-2EA01F13E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71FF06-338B-46FE-B4FE-F72B7ABAE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9E3D4-8DE9-4EE7-AF46-396CA0361B3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ABD9F-CF7B-4739-A09B-21C74EE3D7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326A2-CE99-456C-A450-2DC676458C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52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90C14E-647D-DE45-A3FE-3E841253B4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7" r="-1"/>
          <a:stretch/>
        </p:blipFill>
        <p:spPr>
          <a:xfrm>
            <a:off x="6095574" y="0"/>
            <a:ext cx="6096425" cy="6858000"/>
          </a:xfrm>
          <a:prstGeom prst="rect">
            <a:avLst/>
          </a:prstGeom>
        </p:spPr>
      </p:pic>
      <p:pic>
        <p:nvPicPr>
          <p:cNvPr id="23" name="OTag">
            <a:extLst>
              <a:ext uri="{FF2B5EF4-FFF2-40B4-BE49-F238E27FC236}">
                <a16:creationId xmlns:a16="http://schemas.microsoft.com/office/drawing/2014/main" id="{000C5F04-372F-427E-81C5-11434B356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217" y="6355080"/>
            <a:ext cx="502920" cy="502920"/>
          </a:xfrm>
          <a:prstGeom prst="rect">
            <a:avLst/>
          </a:prstGeom>
        </p:spPr>
      </p:pic>
      <p:sp>
        <p:nvSpPr>
          <p:cNvPr id="4" name="Content">
            <a:extLst>
              <a:ext uri="{FF2B5EF4-FFF2-40B4-BE49-F238E27FC236}">
                <a16:creationId xmlns:a16="http://schemas.microsoft.com/office/drawing/2014/main" id="{6FFB33C6-31EA-4D15-AC3F-377D699FA8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5225" y="4649788"/>
            <a:ext cx="5072063" cy="145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3AB0E-EC5F-476F-B6A9-E6F9CE84E9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900" y="1600200"/>
            <a:ext cx="5072063" cy="2415700"/>
          </a:xfrm>
        </p:spPr>
        <p:txBody>
          <a:bodyPr anchor="b" anchorCtr="0"/>
          <a:lstStyle>
            <a:lvl1pPr>
              <a:defRPr sz="8000" b="1">
                <a:solidFill>
                  <a:srgbClr val="AE562C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F74DF-FD68-4CDF-B4CE-342E7A165BC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C4B030-1E0B-4CB0-87B4-DF60725736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ADD7B5-9676-40DE-A88A-5EC3D33A6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9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Metr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B54DF6-D8D9-3E4B-A5D4-8DB1B36A2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7"/>
          <a:stretch/>
        </p:blipFill>
        <p:spPr>
          <a:xfrm>
            <a:off x="6096000" y="0"/>
            <a:ext cx="6096348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E8A7F756-6885-FD4D-8CAC-01911AF99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4" name="Content">
            <a:extLst>
              <a:ext uri="{FF2B5EF4-FFF2-40B4-BE49-F238E27FC236}">
                <a16:creationId xmlns:a16="http://schemas.microsoft.com/office/drawing/2014/main" id="{6FFB33C6-31EA-4D15-AC3F-377D699FA8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5225" y="4649788"/>
            <a:ext cx="5072063" cy="14573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2A6D6F1-EBC4-4335-819B-433720EB17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900" y="1600200"/>
            <a:ext cx="5085287" cy="2415700"/>
          </a:xfrm>
        </p:spPr>
        <p:txBody>
          <a:bodyPr anchor="b" anchorCtr="0"/>
          <a:lstStyle>
            <a:lvl1pPr>
              <a:defRPr sz="8000" b="1">
                <a:solidFill>
                  <a:srgbClr val="759C6C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58375C-46BC-48EA-9DFC-3DF06967D7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2DF6E-494A-4D98-888D-68B724E489C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C2851-E9BE-4691-AE94-635936A6677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4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07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681203-42C6-B54E-A5F8-FE2DAE3C0E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OTag">
            <a:extLst>
              <a:ext uri="{FF2B5EF4-FFF2-40B4-BE49-F238E27FC236}">
                <a16:creationId xmlns:a16="http://schemas.microsoft.com/office/drawing/2014/main" id="{B620A016-1EBE-426A-BB19-967122948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FA4C3-C577-4944-B23B-0E8CEECA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48FBC-C180-4348-924F-1AD0DE33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93164-8F12-4A57-BCB2-ECAB88B1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11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Data Texture 07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8B6F3C-673A-2C4F-BDD8-A174DA9D4B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C6ADE0F8-03AA-E84C-A08A-799EE14D7C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DF2B49-8199-43EF-9C31-2EE3E2278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0A680-202A-4EB8-8426-F81FE6C12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7B772-BB21-406A-A2FE-5A714746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63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16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8A9AF7-F5CE-844F-BBE4-0C983CB99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9127AD-303E-4148-925B-F8D85494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7CD67-74FC-43EC-912B-8B74B34E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119101-EC6A-4B95-9940-BAB3143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360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Data Texture 16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F9FCE-AE1C-564C-8F89-B5CD38A47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E7266-CBC0-47D9-85A0-91E01109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8588-07BC-4F98-97FA-975AE144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B57A4-1EA3-47FA-AD37-31BB8267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14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19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7712D2-1637-4940-A323-42EBA61AD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F4939B61-9B7E-A240-8CE9-7E014F78E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A956C-AFD4-4D95-9304-BB81E2E1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82E6-C6D7-4588-8CDE-8BB252C53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D6286E-40B3-4954-877E-F88E2191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8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53E58D20-1E4E-43E2-88A3-52402E9A1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7862753" y="25409"/>
            <a:ext cx="4326976" cy="2552429"/>
          </a:xfrm>
          <a:prstGeom prst="rect">
            <a:avLst/>
          </a:prstGeom>
        </p:spPr>
      </p:pic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4" name="Oracle Logo" descr="Oracle Logo">
            <a:extLst>
              <a:ext uri="{FF2B5EF4-FFF2-40B4-BE49-F238E27FC236}">
                <a16:creationId xmlns:a16="http://schemas.microsoft.com/office/drawing/2014/main" id="{90869BEA-7CC8-4176-A565-8203484F77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invGray">
          <a:xfrm>
            <a:off x="944949" y="1132368"/>
            <a:ext cx="1524893" cy="320039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 goes here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rgbClr val="759C6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4568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2896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F245C91-10B8-42A5-9343-B8007DFEA4E7}"/>
              </a:ext>
            </a:extLst>
          </p:cNvPr>
          <p:cNvSpPr/>
          <p:nvPr userDrawn="1"/>
        </p:nvSpPr>
        <p:spPr>
          <a:xfrm>
            <a:off x="0" y="0"/>
            <a:ext cx="190482" cy="6857365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968"/>
          </a:p>
        </p:txBody>
      </p:sp>
    </p:spTree>
    <p:extLst>
      <p:ext uri="{BB962C8B-B14F-4D97-AF65-F5344CB8AC3E}">
        <p14:creationId xmlns:p14="http://schemas.microsoft.com/office/powerpoint/2010/main" val="1091730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Data Texture 19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D5B665-2B39-6645-BF1F-C5F9BD830A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F4939B61-9B7E-A240-8CE9-7E014F78E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CFD62-A920-45CB-9691-083BA564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B8371-BFE0-4C4C-9EC8-651A59790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C47787-CD64-4386-A100-73FB94F8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02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649C3E4A-56A6-4657-815D-5F0928FE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81B7FDB-21AD-43D3-9629-6865ECE7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11" name="Date Placeholder">
            <a:extLst>
              <a:ext uri="{FF2B5EF4-FFF2-40B4-BE49-F238E27FC236}">
                <a16:creationId xmlns:a16="http://schemas.microsoft.com/office/drawing/2014/main" id="{2872A553-B5A6-4603-91A2-FF76401D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13852C-D243-4D5A-B7E1-09812A4D64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7F3825-1D38-4C39-8F70-C060E9BEE3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1609725"/>
            <a:ext cx="10687050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9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649C3E4A-56A6-4657-815D-5F0928FE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81B7FDB-21AD-43D3-9629-6865ECE7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11" name="Date Placeholder">
            <a:extLst>
              <a:ext uri="{FF2B5EF4-FFF2-40B4-BE49-F238E27FC236}">
                <a16:creationId xmlns:a16="http://schemas.microsoft.com/office/drawing/2014/main" id="{2872A553-B5A6-4603-91A2-FF76401D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12D05-859A-4FDE-924B-FB9169621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BB3CE-1E42-4557-A754-EAB09439D6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1609725"/>
            <a:ext cx="10677525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98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Remot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EE69D29-7337-6248-888D-2A0330852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/>
          <a:stretch/>
        </p:blipFill>
        <p:spPr>
          <a:xfrm>
            <a:off x="4876800" y="0"/>
            <a:ext cx="7315199" cy="6858000"/>
          </a:xfrm>
          <a:prstGeom prst="rect">
            <a:avLst/>
          </a:prstGeom>
        </p:spPr>
      </p:pic>
      <p:sp>
        <p:nvSpPr>
          <p:cNvPr id="20" name="Title">
            <a:extLst>
              <a:ext uri="{FF2B5EF4-FFF2-40B4-BE49-F238E27FC236}">
                <a16:creationId xmlns:a16="http://schemas.microsoft.com/office/drawing/2014/main" id="{D94542D5-A1D6-E542-963D-B72B60EDE0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5816" y="2351724"/>
            <a:ext cx="6297167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 Tab" panose="020B0503020204020204" pitchFamily="34" charset="0"/>
                <a:ea typeface="+mn-ea"/>
                <a:cs typeface="Oracle Sans Tab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 here. Also remove/replace placeholder image as needed.</a:t>
            </a:r>
          </a:p>
        </p:txBody>
      </p:sp>
      <p:sp>
        <p:nvSpPr>
          <p:cNvPr id="21" name="Text Field">
            <a:extLst>
              <a:ext uri="{FF2B5EF4-FFF2-40B4-BE49-F238E27FC236}">
                <a16:creationId xmlns:a16="http://schemas.microsoft.com/office/drawing/2014/main" id="{517ED098-6976-5549-9CFB-EE89734AF8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5816" y="3662156"/>
            <a:ext cx="6297168" cy="11324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3CE1CF95-2ED4-4044-A052-7E6E1867A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F5E131-FF87-4B2F-9DB6-B4DB095B758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86FB79-6AF9-4538-98F2-33825A26DECE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D6A4509-AC78-4360-9126-01A3BC6609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2FCDC2-FBB6-46F4-9BD5-AE85C1DC3F2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0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Remot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CB9AC92-58C2-B14E-81EA-F40548FD4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/>
          <a:stretch/>
        </p:blipFill>
        <p:spPr>
          <a:xfrm>
            <a:off x="4876798" y="0"/>
            <a:ext cx="7315201" cy="6858000"/>
          </a:xfrm>
          <a:prstGeom prst="rect">
            <a:avLst/>
          </a:prstGeom>
        </p:spPr>
      </p:pic>
      <p:sp>
        <p:nvSpPr>
          <p:cNvPr id="20" name="Title">
            <a:extLst>
              <a:ext uri="{FF2B5EF4-FFF2-40B4-BE49-F238E27FC236}">
                <a16:creationId xmlns:a16="http://schemas.microsoft.com/office/drawing/2014/main" id="{D94542D5-A1D6-E542-963D-B72B60EDE0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5816" y="2351724"/>
            <a:ext cx="6297167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 Tab" panose="020B0503020204020204" pitchFamily="34" charset="0"/>
                <a:ea typeface="+mn-ea"/>
                <a:cs typeface="Oracle Sans Tab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 here. Also remove/replace placeholder image as needed.</a:t>
            </a:r>
          </a:p>
        </p:txBody>
      </p:sp>
      <p:sp>
        <p:nvSpPr>
          <p:cNvPr id="21" name="Text Field">
            <a:extLst>
              <a:ext uri="{FF2B5EF4-FFF2-40B4-BE49-F238E27FC236}">
                <a16:creationId xmlns:a16="http://schemas.microsoft.com/office/drawing/2014/main" id="{517ED098-6976-5549-9CFB-EE89734AF8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5816" y="3662156"/>
            <a:ext cx="6297168" cy="11324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3AA2A5D2-AD0A-4DBD-927A-96DC377BC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FEB6C0-1F5B-4135-8E18-A04A68550D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2B3ED-CF2C-4067-92C1-D268C952FB0E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CE0BF7F-49D0-4680-97A6-57F3353BC73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D3ACE9-71BB-462A-B503-22DE7B536BD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5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Quote with Data Tex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Data Texture Image">
            <a:extLst>
              <a:ext uri="{FF2B5EF4-FFF2-40B4-BE49-F238E27FC236}">
                <a16:creationId xmlns:a16="http://schemas.microsoft.com/office/drawing/2014/main" id="{B04AAB1E-3886-45C0-9EE7-ABD1360D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8"/>
          </a:xfrm>
          <a:prstGeom prst="rect">
            <a:avLst/>
          </a:prstGeom>
          <a:ln>
            <a:noFill/>
          </a:ln>
        </p:spPr>
      </p:pic>
      <p:pic>
        <p:nvPicPr>
          <p:cNvPr id="30" name="OTag">
            <a:extLst>
              <a:ext uri="{FF2B5EF4-FFF2-40B4-BE49-F238E27FC236}">
                <a16:creationId xmlns:a16="http://schemas.microsoft.com/office/drawing/2014/main" id="{7DC71B8D-1AA8-1D49-9770-9D8CD0F61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A19B719-F896-40D2-A59B-8E51E7D4B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8800"/>
            <a:ext cx="8049200" cy="2026447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logo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B09058E5-A74E-C340-89D0-4D15C2F3B8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1999" y="4540249"/>
            <a:ext cx="533399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2" name="Text Field 2">
            <a:extLst>
              <a:ext uri="{FF2B5EF4-FFF2-40B4-BE49-F238E27FC236}">
                <a16:creationId xmlns:a16="http://schemas.microsoft.com/office/drawing/2014/main" id="{36C31D35-A48A-6B46-A3DB-FDB99CCA72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999" y="4877842"/>
            <a:ext cx="5333999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14A2E81-7AA0-4954-BF7E-C076C41AF7C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71067" y="1013988"/>
            <a:ext cx="2944208" cy="8148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7ECA2C-4CF8-48ED-893A-2958F9909B90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4FDBCE-E35C-4859-AD9D-93665BD69FD5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5130C2-E640-4887-BCA9-090F40084C88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8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Quote with Data Textur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ata Texture Image">
            <a:extLst>
              <a:ext uri="{FF2B5EF4-FFF2-40B4-BE49-F238E27FC236}">
                <a16:creationId xmlns:a16="http://schemas.microsoft.com/office/drawing/2014/main" id="{8A6273FB-BF91-403E-A6FD-7515A6D8B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OTag">
            <a:extLst>
              <a:ext uri="{FF2B5EF4-FFF2-40B4-BE49-F238E27FC236}">
                <a16:creationId xmlns:a16="http://schemas.microsoft.com/office/drawing/2014/main" id="{7DC71B8D-1AA8-1D49-9770-9D8CD0F61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Quote">
            <a:extLst>
              <a:ext uri="{FF2B5EF4-FFF2-40B4-BE49-F238E27FC236}">
                <a16:creationId xmlns:a16="http://schemas.microsoft.com/office/drawing/2014/main" id="{70860AE5-51F4-4600-B7C5-0FFE1F5EE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8800"/>
            <a:ext cx="8022040" cy="1963350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logo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B09058E5-A74E-C340-89D0-4D15C2F3B8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1999" y="4540249"/>
            <a:ext cx="533399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2" name="Text Field 2">
            <a:extLst>
              <a:ext uri="{FF2B5EF4-FFF2-40B4-BE49-F238E27FC236}">
                <a16:creationId xmlns:a16="http://schemas.microsoft.com/office/drawing/2014/main" id="{36C31D35-A48A-6B46-A3DB-FDB99CCA72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999" y="4877842"/>
            <a:ext cx="5333999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F70D2C9-2534-48AA-9A8A-D82D5A31B2F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71067" y="1013988"/>
            <a:ext cx="2944208" cy="8148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626C9C3-D9C8-4222-B161-D7AF97BC1F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C126A-0D05-424A-A6C2-80119CEAE61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D685BD-0D80-40FF-88C3-58BBDF890F03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300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Quote">
            <a:extLst>
              <a:ext uri="{FF2B5EF4-FFF2-40B4-BE49-F238E27FC236}">
                <a16:creationId xmlns:a16="http://schemas.microsoft.com/office/drawing/2014/main" id="{A13E52A3-3B72-407D-BD94-ADB27B9FC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2844" y="2434528"/>
            <a:ext cx="6067096" cy="1846659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3000" b="0" dirty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image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72844" y="4983135"/>
            <a:ext cx="605462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1" name="Text Field 2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72844" y="5320728"/>
            <a:ext cx="6054629" cy="7863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D79573CA-7EF3-46CE-91D4-01D1A2F17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F9EF32-2876-8841-ADB8-707F8BDB8530}"/>
              </a:ext>
            </a:extLst>
          </p:cNvPr>
          <p:cNvSpPr txBox="1"/>
          <p:nvPr userDrawn="1"/>
        </p:nvSpPr>
        <p:spPr>
          <a:xfrm>
            <a:off x="1295730" y="3244334"/>
            <a:ext cx="228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Click to add image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48F56FAF-A389-4DEC-BCB5-7C2BCDEBE166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5434085" y="1206535"/>
            <a:ext cx="2944208" cy="841248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45069B-D056-45AF-BC91-ABDBFD0C3D1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CAF2-5875-4790-8762-15A8CDD16E08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75504-AA80-48D0-ABE0-C3B4B0480FBA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2E22D8-777D-4A4E-8190-9C7E9654A63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Quote with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Quote">
            <a:extLst>
              <a:ext uri="{FF2B5EF4-FFF2-40B4-BE49-F238E27FC236}">
                <a16:creationId xmlns:a16="http://schemas.microsoft.com/office/drawing/2014/main" id="{E7972264-22BA-4EDF-A0AC-13C683A7DA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8728" y="2435027"/>
            <a:ext cx="6051272" cy="1846659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3000" b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image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85816" y="4983135"/>
            <a:ext cx="6051272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1" name="Text Field 2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85816" y="5320728"/>
            <a:ext cx="6051272" cy="7863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0D7B12AA-E756-4885-BD64-8DBE9AAC5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B09CBC8C-115F-4556-A4E2-129D0E230A87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5434085" y="1206535"/>
            <a:ext cx="2944208" cy="841248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3D1FF3-649D-46E2-9FDF-D1A77643F22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6CAD6-29C8-4422-A48D-D8830936B44F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2E353-DA56-4DDC-BA6A-8DBF5B35499D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2F77D-AAE1-49E0-8C46-83975B4AC82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19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hank 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bstract Illustration">
            <a:extLst>
              <a:ext uri="{FF2B5EF4-FFF2-40B4-BE49-F238E27FC236}">
                <a16:creationId xmlns:a16="http://schemas.microsoft.com/office/drawing/2014/main" id="{49F92AE8-C0F0-CF4B-B569-964245B00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6096000" y="4898"/>
            <a:ext cx="6096000" cy="6858000"/>
          </a:xfrm>
          <a:prstGeom prst="rect">
            <a:avLst/>
          </a:prstGeom>
        </p:spPr>
      </p:pic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Thank You">
            <a:extLst>
              <a:ext uri="{FF2B5EF4-FFF2-40B4-BE49-F238E27FC236}">
                <a16:creationId xmlns:a16="http://schemas.microsoft.com/office/drawing/2014/main" id="{701BFB4F-AD1A-4B21-826E-A2F61F5D8A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2230"/>
            <a:ext cx="5022325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 dirty="0"/>
              <a:t>Thank you</a:t>
            </a:r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067F8F82-B054-48B8-A81C-65FC099A0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8350" y="4508728"/>
            <a:ext cx="301752" cy="0"/>
          </a:xfrm>
          <a:prstGeom prst="line">
            <a:avLst/>
          </a:prstGeom>
          <a:ln w="38100" cap="flat">
            <a:solidFill>
              <a:srgbClr val="FACD6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8BC18-3443-48B2-97E6-989B7098DC52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C1E3-E104-4942-8AE8-198E477A85F9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68FA8-1974-461B-87A5-6D7032FA1C8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839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loud">
            <a:extLst>
              <a:ext uri="{FF2B5EF4-FFF2-40B4-BE49-F238E27FC236}">
                <a16:creationId xmlns:a16="http://schemas.microsoft.com/office/drawing/2014/main" id="{C4B9D6C0-2524-2D47-8A0E-258A2FB7D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709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0201"/>
            <a:ext cx="10671175" cy="45069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4D9CD-CDC4-4642-8CDA-7351404FC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5C278-52DE-4C8A-933B-1109B3282E5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CE12F3-375D-4B05-A71D-DA14DF8ADB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59FA82-C146-45DF-AE7B-4B5698706BE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94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hank 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bstract Illustration">
            <a:extLst>
              <a:ext uri="{FF2B5EF4-FFF2-40B4-BE49-F238E27FC236}">
                <a16:creationId xmlns:a16="http://schemas.microsoft.com/office/drawing/2014/main" id="{49F92AE8-C0F0-CF4B-B569-964245B00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6096000" y="4898"/>
            <a:ext cx="6096000" cy="6858000"/>
          </a:xfrm>
          <a:prstGeom prst="rect">
            <a:avLst/>
          </a:prstGeom>
        </p:spPr>
      </p:pic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Thank youi">
            <a:extLst>
              <a:ext uri="{FF2B5EF4-FFF2-40B4-BE49-F238E27FC236}">
                <a16:creationId xmlns:a16="http://schemas.microsoft.com/office/drawing/2014/main" id="{1F390879-C7C7-4224-97BB-1C165BFB5A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3973"/>
            <a:ext cx="5029200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 dirty="0"/>
              <a:t>Thank you</a:t>
            </a:r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067F8F82-B054-48B8-A81C-65FC099A0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8350" y="4508728"/>
            <a:ext cx="301752" cy="0"/>
          </a:xfrm>
          <a:prstGeom prst="line">
            <a:avLst/>
          </a:prstGeom>
          <a:ln w="38100" cap="flat">
            <a:solidFill>
              <a:srgbClr val="FACD6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BDF9E-BB65-47CA-AE22-65479E3B2B11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FFAC2-A591-4775-8C17-E779B8580987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CE80B-FDBC-4834-99C6-9621F96B9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97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racle Logo" descr="Oracle Logo">
            <a:extLst>
              <a:ext uri="{FF2B5EF4-FFF2-40B4-BE49-F238E27FC236}">
                <a16:creationId xmlns:a16="http://schemas.microsoft.com/office/drawing/2014/main" id="{675A5E3C-9B7E-1248-9024-5EE790FC6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854" y="2915192"/>
            <a:ext cx="4896293" cy="1027617"/>
          </a:xfrm>
          <a:prstGeom prst="rect">
            <a:avLst/>
          </a:prstGeom>
        </p:spPr>
      </p:pic>
      <p:pic>
        <p:nvPicPr>
          <p:cNvPr id="4" name="OTag">
            <a:extLst>
              <a:ext uri="{FF2B5EF4-FFF2-40B4-BE49-F238E27FC236}">
                <a16:creationId xmlns:a16="http://schemas.microsoft.com/office/drawing/2014/main" id="{938EEB79-EFA1-4711-804E-DFDFA3AE4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1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Closing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acle Logo" descr="Oracle Logo">
            <a:extLst>
              <a:ext uri="{FF2B5EF4-FFF2-40B4-BE49-F238E27FC236}">
                <a16:creationId xmlns:a16="http://schemas.microsoft.com/office/drawing/2014/main" id="{11C3E469-1A28-4EAE-BB94-ADAB90F021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invGray">
          <a:xfrm>
            <a:off x="3647854" y="2915192"/>
            <a:ext cx="4896292" cy="1027617"/>
          </a:xfrm>
          <a:prstGeom prst="rect">
            <a:avLst/>
          </a:prstGeom>
        </p:spPr>
      </p:pic>
      <p:pic>
        <p:nvPicPr>
          <p:cNvPr id="3" name="OTag">
            <a:extLst>
              <a:ext uri="{FF2B5EF4-FFF2-40B4-BE49-F238E27FC236}">
                <a16:creationId xmlns:a16="http://schemas.microsoft.com/office/drawing/2014/main" id="{D41E7D90-EFED-4319-B620-7C6158CCE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23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llustration">
            <a:extLst>
              <a:ext uri="{FF2B5EF4-FFF2-40B4-BE49-F238E27FC236}">
                <a16:creationId xmlns:a16="http://schemas.microsoft.com/office/drawing/2014/main" id="{7F6A0B0D-9890-B044-B4D0-946D1FDB9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8CAED-6966-416F-96DE-48D3061CAD63}"/>
              </a:ext>
            </a:extLst>
          </p:cNvPr>
          <p:cNvSpPr txBox="1"/>
          <p:nvPr userDrawn="1"/>
        </p:nvSpPr>
        <p:spPr>
          <a:xfrm>
            <a:off x="768876" y="1828800"/>
            <a:ext cx="6053328" cy="227933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lang="en-US" sz="3000" b="0" i="0" baseline="0" dirty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Our mission is to help people see data in new ways, discover insights,</a:t>
            </a:r>
            <a:br>
              <a:rPr lang="en-US" dirty="0"/>
            </a:br>
            <a:r>
              <a:rPr lang="en-US" dirty="0"/>
              <a:t>unlock endless possibilities.</a:t>
            </a:r>
          </a:p>
        </p:txBody>
      </p:sp>
    </p:spTree>
    <p:extLst>
      <p:ext uri="{BB962C8B-B14F-4D97-AF65-F5344CB8AC3E}">
        <p14:creationId xmlns:p14="http://schemas.microsoft.com/office/powerpoint/2010/main" val="985309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B4D86BA-0324-4CFB-8752-C34AB1C7DA95}"/>
              </a:ext>
            </a:extLst>
          </p:cNvPr>
          <p:cNvSpPr/>
          <p:nvPr userDrawn="1"/>
        </p:nvSpPr>
        <p:spPr>
          <a:xfrm>
            <a:off x="783878" y="3804904"/>
            <a:ext cx="301752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A9AF7-F5CE-844F-BBE4-0C983CB99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9127AD-303E-4148-925B-F8D85494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7CD67-74FC-43EC-912B-8B74B34E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119101-EC6A-4B95-9940-BAB3143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BEA035-D7A5-4B84-9F05-5163378E9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10158984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divider title (up to 2 lines)</a:t>
            </a:r>
          </a:p>
        </p:txBody>
      </p:sp>
      <p:sp>
        <p:nvSpPr>
          <p:cNvPr id="9" name="Subhead">
            <a:extLst>
              <a:ext uri="{FF2B5EF4-FFF2-40B4-BE49-F238E27FC236}">
                <a16:creationId xmlns:a16="http://schemas.microsoft.com/office/drawing/2014/main" id="{7CDB1F3E-E2D2-44FE-A725-E3ED1480C83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3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accent5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3490562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F9FCE-AE1C-564C-8F89-B5CD38A47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E7266-CBC0-47D9-85A0-91E01109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8588-07BC-4F98-97FA-975AE144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B57A4-1EA3-47FA-AD37-31BB8267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43FCF3-AE26-4DE7-A6C3-3940B3E78E3F}"/>
              </a:ext>
            </a:extLst>
          </p:cNvPr>
          <p:cNvSpPr/>
          <p:nvPr userDrawn="1"/>
        </p:nvSpPr>
        <p:spPr>
          <a:xfrm>
            <a:off x="783878" y="3804904"/>
            <a:ext cx="301752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7856B97A-8557-4DB6-9175-7EBD0C893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10158984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divider title (up to 2 lines)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E9558DCD-9619-43EF-806C-010C13A111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3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4259241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rand Dark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4" name="Oracle Logo" descr="Oracle Logo">
            <a:extLst>
              <a:ext uri="{FF2B5EF4-FFF2-40B4-BE49-F238E27FC236}">
                <a16:creationId xmlns:a16="http://schemas.microsoft.com/office/drawing/2014/main" id="{90869BEA-7CC8-4176-A565-8203484F77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invGray">
          <a:xfrm>
            <a:off x="944949" y="1132368"/>
            <a:ext cx="1524893" cy="320039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lnSpc>
                <a:spcPct val="95000"/>
              </a:lnSpc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Brand (up to 2 lines)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rgbClr val="AEA8A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4568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2896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A65112-7788-4A18-8CF8-4BB5FF137EEB}"/>
              </a:ext>
            </a:extLst>
          </p:cNvPr>
          <p:cNvPicPr preferRelativeResize="0">
            <a:picLocks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92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60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ark_Speaker_1">
    <p:bg>
      <p:bgPr>
        <a:solidFill>
          <a:srgbClr val="302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726A6C-3AA1-7642-4DFE-B2EE246E45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95996" y="0"/>
            <a:ext cx="6096004" cy="68580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3DA2E73-5D4C-E24A-9DBC-F14114AA2BD9}"/>
              </a:ext>
            </a:extLst>
          </p:cNvPr>
          <p:cNvSpPr txBox="1">
            <a:spLocks/>
          </p:cNvSpPr>
          <p:nvPr userDrawn="1"/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alpha val="3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FCFBFA">
                    <a:alpha val="30000"/>
                  </a:srgbClr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FCFBFA">
                  <a:alpha val="30000"/>
                </a:srgbClr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8" name="Footer">
            <a:extLst>
              <a:ext uri="{FF2B5EF4-FFF2-40B4-BE49-F238E27FC236}">
                <a16:creationId xmlns:a16="http://schemas.microsoft.com/office/drawing/2014/main" id="{E943DF99-A093-4944-BE3C-C07EE08E0FA9}"/>
              </a:ext>
            </a:extLst>
          </p:cNvPr>
          <p:cNvSpPr txBox="1">
            <a:spLocks/>
          </p:cNvSpPr>
          <p:nvPr userDrawn="1"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2024, Oracle and/or its affiliates  |  Confidential: Restricted</a:t>
            </a:r>
          </a:p>
        </p:txBody>
      </p:sp>
      <p:pic>
        <p:nvPicPr>
          <p:cNvPr id="9" name="OTag">
            <a:extLst>
              <a:ext uri="{FF2B5EF4-FFF2-40B4-BE49-F238E27FC236}">
                <a16:creationId xmlns:a16="http://schemas.microsoft.com/office/drawing/2014/main" id="{B2EE25E3-7DB6-7C4F-B0D9-4BAF1246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14AAD48-5F1A-411F-244B-918386DA44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600200"/>
            <a:ext cx="3697357" cy="1320103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4000" b="1" i="0">
                <a:solidFill>
                  <a:schemeClr val="bg2"/>
                </a:solidFill>
                <a:latin typeface="Oracle Sans Extra Bold" panose="020B0503020204020204" pitchFamily="34" charset="0"/>
                <a:ea typeface="+mj-ea"/>
                <a:cs typeface="Oracle Sans Extra Bold" panose="020B0503020204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Speaker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495962F8-0FC4-63B6-9832-696ACAE951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44318" y="1602087"/>
            <a:ext cx="2907689" cy="2925386"/>
          </a:xfrm>
          <a:prstGeom prst="ellipse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713980DD-6876-20A8-17F7-3F10FE0D10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79922" y="4683844"/>
            <a:ext cx="3236480" cy="365125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2000" b="0" dirty="0">
                <a:solidFill>
                  <a:schemeClr val="bg2"/>
                </a:solidFill>
                <a:latin typeface="Oracle Sans Extra Bold" panose="020B0803020204020204" pitchFamily="34" charset="0"/>
                <a:ea typeface="+mj-ea"/>
                <a:cs typeface="Oracle Sans Extra Bold" panose="020B08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Add speaker name</a:t>
            </a: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D84A25AC-F502-C545-7BF5-F615D10DEF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9922" y="5022548"/>
            <a:ext cx="3236480" cy="365125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b="0" i="0" dirty="0">
                <a:solidFill>
                  <a:schemeClr val="bg2"/>
                </a:solidFill>
                <a:latin typeface="Oracle Sans Light" panose="020B0403020204020204" pitchFamily="34" charset="0"/>
                <a:ea typeface="+mj-ea"/>
                <a:cs typeface="Oracle Sans Light" panose="020B0403020204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Add speaker title</a:t>
            </a:r>
          </a:p>
        </p:txBody>
      </p:sp>
      <p:cxnSp>
        <p:nvCxnSpPr>
          <p:cNvPr id="3" name="Accent Mark">
            <a:extLst>
              <a:ext uri="{FF2B5EF4-FFF2-40B4-BE49-F238E27FC236}">
                <a16:creationId xmlns:a16="http://schemas.microsoft.com/office/drawing/2014/main" id="{49F5D1BD-004B-C538-89BF-FD8DACF19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87400" y="3211921"/>
            <a:ext cx="327600" cy="0"/>
          </a:xfrm>
          <a:prstGeom prst="line">
            <a:avLst/>
          </a:prstGeom>
          <a:ln w="28575" cap="flat">
            <a:solidFill>
              <a:srgbClr val="F6B53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45E5EFBE-BC71-4B2D-F8FC-D1CA19BCB84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01076" y="694600"/>
            <a:ext cx="3567112" cy="365126"/>
          </a:xfrm>
        </p:spPr>
        <p:txBody>
          <a:bodyPr/>
          <a:lstStyle>
            <a:lvl1pPr>
              <a:defRPr lang="en-US" sz="1200" b="0" i="0" kern="1200" spc="0" baseline="0" dirty="0">
                <a:solidFill>
                  <a:schemeClr val="bg2">
                    <a:alpha val="50000"/>
                  </a:schemeClr>
                </a:solidFill>
                <a:latin typeface="Georgia" panose="02040502050405020303" pitchFamily="18" charset="0"/>
                <a:ea typeface="+mn-ea"/>
                <a:cs typeface="Oracle Sans Extra Bold" panose="020B0503020204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920335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1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loud">
            <a:extLst>
              <a:ext uri="{FF2B5EF4-FFF2-40B4-BE49-F238E27FC236}">
                <a16:creationId xmlns:a16="http://schemas.microsoft.com/office/drawing/2014/main" id="{1AB5E956-2EDB-D344-BA59-AB352F62D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0990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0199"/>
            <a:ext cx="10671175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68516-E3E0-4F22-9EB7-1A85E1D3B5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2FE7D-30FF-45E2-9F8B-D073887C33E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A7F3B8-F794-4AF5-B07B-32A3084A6A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7290E2-8EA8-4572-BB48-C1800720178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491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2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5B8024F8-E03D-9641-AA75-22D1B5C84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9577" y="160857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575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2" name="OTag">
            <a:extLst>
              <a:ext uri="{FF2B5EF4-FFF2-40B4-BE49-F238E27FC236}">
                <a16:creationId xmlns:a16="http://schemas.microsoft.com/office/drawing/2014/main" id="{DDE8776E-BE08-D148-AA47-8308E0EAE4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69740FE-E1B8-466B-970A-4E081BCA3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59A2DB-C5C1-4EE1-AACB-216D980708B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C0504-19F8-4069-8B02-83766B3CAF7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D6D2F-6BC7-48B4-B7A5-AD19749245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2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4937DF73-DD65-ED42-A070-3D57E267C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9577" y="160857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575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F59826-0B3C-4973-B5FA-B18F68758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D91B51-6B36-47A4-903E-93C057BB06E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D7F1A-871E-41E8-ADDC-EC649B1827F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5DE06-0B0B-4818-81DB-FDBB019FF7B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84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loud">
            <a:extLst>
              <a:ext uri="{FF2B5EF4-FFF2-40B4-BE49-F238E27FC236}">
                <a16:creationId xmlns:a16="http://schemas.microsoft.com/office/drawing/2014/main" id="{F24DF316-2FA6-AE44-AB7A-9E7E86E0B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8297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8521" y="1608298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297"/>
            <a:ext cx="5084064" cy="450799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5FA2D-6C94-456B-8DE9-80C7A3BE2C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06EC0-4AE6-4D7C-87DE-D393DC47ED9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94DB29-C2B8-4F61-8419-EEE3D1E837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4C4FB3-367C-49DA-9BEF-99BD8CD346F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59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r>
              <a:rPr lang="en-IN"/>
              <a:t>[Date]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30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917" r:id="rId2"/>
    <p:sldLayoutId id="2147483928" r:id="rId3"/>
    <p:sldLayoutId id="2147483893" r:id="rId4"/>
    <p:sldLayoutId id="2147483774" r:id="rId5"/>
    <p:sldLayoutId id="2147483919" r:id="rId6"/>
    <p:sldLayoutId id="2147483922" r:id="rId7"/>
    <p:sldLayoutId id="2147483929" r:id="rId8"/>
    <p:sldLayoutId id="2147483920" r:id="rId9"/>
    <p:sldLayoutId id="2147483930" r:id="rId10"/>
    <p:sldLayoutId id="2147483931" r:id="rId11"/>
    <p:sldLayoutId id="2147483932" r:id="rId12"/>
    <p:sldLayoutId id="2147483936" r:id="rId13"/>
    <p:sldLayoutId id="2147483937" r:id="rId14"/>
    <p:sldLayoutId id="2147483933" r:id="rId15"/>
    <p:sldLayoutId id="2147483935" r:id="rId16"/>
    <p:sldLayoutId id="2147483938" r:id="rId17"/>
    <p:sldLayoutId id="2147483939" r:id="rId18"/>
    <p:sldLayoutId id="2147483761" r:id="rId19"/>
    <p:sldLayoutId id="2147483940" r:id="rId20"/>
    <p:sldLayoutId id="2147483969" r:id="rId21"/>
    <p:sldLayoutId id="2147483970" r:id="rId22"/>
    <p:sldLayoutId id="2147483974" r:id="rId23"/>
    <p:sldLayoutId id="2147483975" r:id="rId24"/>
    <p:sldLayoutId id="2147483781" r:id="rId25"/>
    <p:sldLayoutId id="2147483941" r:id="rId26"/>
    <p:sldLayoutId id="2147483756" r:id="rId27"/>
    <p:sldLayoutId id="2147483914" r:id="rId28"/>
    <p:sldLayoutId id="2147483754" r:id="rId29"/>
    <p:sldLayoutId id="2147483915" r:id="rId30"/>
    <p:sldLayoutId id="2147483778" r:id="rId31"/>
    <p:sldLayoutId id="2147483916" r:id="rId32"/>
    <p:sldLayoutId id="2147483762" r:id="rId33"/>
    <p:sldLayoutId id="2147483942" r:id="rId34"/>
    <p:sldLayoutId id="2147483766" r:id="rId35"/>
    <p:sldLayoutId id="2147483894" r:id="rId36"/>
    <p:sldLayoutId id="2147483769" r:id="rId37"/>
    <p:sldLayoutId id="2147483895" r:id="rId38"/>
    <p:sldLayoutId id="2147483768" r:id="rId39"/>
    <p:sldLayoutId id="2147483897" r:id="rId40"/>
    <p:sldLayoutId id="2147483898" r:id="rId41"/>
    <p:sldLayoutId id="2147483905" r:id="rId42"/>
    <p:sldLayoutId id="2147483749" r:id="rId43"/>
    <p:sldLayoutId id="2147483908" r:id="rId44"/>
    <p:sldLayoutId id="2147483751" r:id="rId45"/>
    <p:sldLayoutId id="2147483945" r:id="rId46"/>
    <p:sldLayoutId id="2147483752" r:id="rId47"/>
    <p:sldLayoutId id="2147483912" r:id="rId48"/>
    <p:sldLayoutId id="2147483763" r:id="rId49"/>
    <p:sldLayoutId id="2147483943" r:id="rId50"/>
    <p:sldLayoutId id="2147483744" r:id="rId51"/>
    <p:sldLayoutId id="2147483944" r:id="rId52"/>
    <p:sldLayoutId id="2147483742" r:id="rId53"/>
    <p:sldLayoutId id="2147483972" r:id="rId54"/>
    <p:sldLayoutId id="2147483973" r:id="rId55"/>
    <p:sldLayoutId id="2147483976" r:id="rId56"/>
    <p:sldLayoutId id="2147483977" r:id="rId5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System Font Regular"/>
        <a:buChar char="•"/>
        <a:tabLst/>
        <a:defRPr sz="12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008" userDrawn="1">
          <p15:clr>
            <a:srgbClr val="F26B43"/>
          </p15:clr>
        </p15:guide>
        <p15:guide id="4" orient="horz" pos="3852" userDrawn="1">
          <p15:clr>
            <a:srgbClr val="F26B43"/>
          </p15:clr>
        </p15:guide>
        <p15:guide id="5" pos="480" userDrawn="1">
          <p15:clr>
            <a:srgbClr val="F26B43"/>
          </p15:clr>
        </p15:guide>
        <p15:guide id="6" orient="horz" pos="795" userDrawn="1">
          <p15:clr>
            <a:srgbClr val="F26B43"/>
          </p15:clr>
        </p15:guide>
        <p15:guide id="7" orient="horz" pos="590" userDrawn="1">
          <p15:clr>
            <a:srgbClr val="F26B43"/>
          </p15:clr>
        </p15:guide>
        <p15:guide id="8" pos="72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mysql.com/doc/refman/9.3/en/srjs-data-arguments.html" TargetMode="Externa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mysql.com/doc/refman/9.3/en/srjs-data-arguments.html" TargetMode="Externa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9.3/en/stored-routines-js.html" TargetMode="External"/><Relationship Id="rId2" Type="http://schemas.openxmlformats.org/officeDocument/2006/relationships/hyperlink" Target="https://dev.mysql.com/doc/refman/9.3/en/stored-objects.html" TargetMode="Externa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blogs.oracle.com/mysql/post/javascript-support-in-mysql-the-uuid-example" TargetMode="External"/><Relationship Id="rId5" Type="http://schemas.openxmlformats.org/officeDocument/2006/relationships/hyperlink" Target="https://lefred.be/content/mysql-vector-datatype-create-your-operations-part-1/" TargetMode="External"/><Relationship Id="rId4" Type="http://schemas.openxmlformats.org/officeDocument/2006/relationships/hyperlink" Target="https://dev.mysql.com/doc/refman/9.3/en/srjs-examples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2.png"/><Relationship Id="rId11" Type="http://schemas.openxmlformats.org/officeDocument/2006/relationships/image" Target="../media/image23.png"/><Relationship Id="rId5" Type="http://schemas.openxmlformats.org/officeDocument/2006/relationships/image" Target="../media/image31.sv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400C-60F8-48EE-A725-6A9EBA56B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9745" y="1946396"/>
            <a:ext cx="10158984" cy="1815352"/>
          </a:xfrm>
        </p:spPr>
        <p:txBody>
          <a:bodyPr/>
          <a:lstStyle/>
          <a:p>
            <a:r>
              <a:rPr lang="en-US" dirty="0" err="1"/>
              <a:t>Programmation</a:t>
            </a:r>
            <a:r>
              <a:rPr lang="en-US" dirty="0"/>
              <a:t> </a:t>
            </a:r>
            <a:r>
              <a:rPr lang="en-US" dirty="0" err="1"/>
              <a:t>stockée</a:t>
            </a:r>
            <a:r>
              <a:rPr lang="en-US" dirty="0"/>
              <a:t> JavaScript dans MySQL Enterprise Edition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04FD7-35DF-43EE-9247-1DDDFD29CFC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noProof="0" dirty="0"/>
              <a:t>Emmanuel COLUSSI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00C42-4178-45BC-BC69-702037AAD5D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0"/>
            <a:r>
              <a:rPr lang="en-US" dirty="0"/>
              <a:t>MySQL Solution Architect EMEA </a:t>
            </a:r>
            <a:endParaRPr lang="en-US" noProof="0" dirty="0"/>
          </a:p>
          <a:p>
            <a:pPr lvl="0"/>
            <a:r>
              <a:rPr lang="fr-CH" sz="1800" kern="0" dirty="0">
                <a:effectLst/>
                <a:latin typeface="Profile Light" pitchFamily="2" charset="77"/>
                <a:ea typeface="Times New Roman" panose="02020603050405020304" pitchFamily="18" charset="0"/>
                <a:cs typeface="Aptos" panose="020B0004020202020204" pitchFamily="34" charset="0"/>
              </a:rPr>
              <a:t>Oracle MySQL GBU </a:t>
            </a:r>
          </a:p>
        </p:txBody>
      </p:sp>
      <p:cxnSp>
        <p:nvCxnSpPr>
          <p:cNvPr id="12" name="Accent Mark">
            <a:extLst>
              <a:ext uri="{FF2B5EF4-FFF2-40B4-BE49-F238E27FC236}">
                <a16:creationId xmlns:a16="http://schemas.microsoft.com/office/drawing/2014/main" id="{AC2B888B-9DC0-4554-93CE-D19B48D1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23271" y="4187952"/>
            <a:ext cx="374904" cy="0"/>
          </a:xfrm>
          <a:prstGeom prst="line">
            <a:avLst/>
          </a:prstGeom>
          <a:ln w="38100" cap="flat">
            <a:solidFill>
              <a:srgbClr val="FACD6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11" descr="Logotipo&#10;&#10;Descripción generada automáticamente">
            <a:extLst>
              <a:ext uri="{FF2B5EF4-FFF2-40B4-BE49-F238E27FC236}">
                <a16:creationId xmlns:a16="http://schemas.microsoft.com/office/drawing/2014/main" id="{7A69EE7C-33F1-ED43-369C-5F16873C1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7" y="53904"/>
            <a:ext cx="2864613" cy="212081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A519CBA-7D71-18D5-B74D-D8A1804AC396}"/>
              </a:ext>
            </a:extLst>
          </p:cNvPr>
          <p:cNvSpPr txBox="1">
            <a:spLocks/>
          </p:cNvSpPr>
          <p:nvPr/>
        </p:nvSpPr>
        <p:spPr>
          <a:xfrm>
            <a:off x="979229" y="3227483"/>
            <a:ext cx="10671048" cy="5404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Webinar du 20 Mai 2025</a:t>
            </a:r>
          </a:p>
        </p:txBody>
      </p:sp>
    </p:spTree>
    <p:extLst>
      <p:ext uri="{BB962C8B-B14F-4D97-AF65-F5344CB8AC3E}">
        <p14:creationId xmlns:p14="http://schemas.microsoft.com/office/powerpoint/2010/main" val="201430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195D2-CD6B-C465-148D-C533A4E6C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7810CEE-9A90-9971-D298-C8DADC856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F54510-FD9A-93FF-5515-75A85A662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D5B6C72-02CF-850D-0084-053AF9E474D2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/>
              <a:t>Flux</a:t>
            </a:r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0A79A9-BBD7-8B23-70C4-A19D28F1FE16}"/>
              </a:ext>
            </a:extLst>
          </p:cNvPr>
          <p:cNvSpPr txBox="1">
            <a:spLocks/>
          </p:cNvSpPr>
          <p:nvPr/>
        </p:nvSpPr>
        <p:spPr>
          <a:xfrm>
            <a:off x="788858" y="246594"/>
            <a:ext cx="10671048" cy="5336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Routines stockées MySQL</a:t>
            </a:r>
          </a:p>
          <a:p>
            <a:endParaRPr lang="fr-CH" dirty="0"/>
          </a:p>
          <a:p>
            <a:endParaRPr lang="fr-CH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A1FDB8A-8D9E-CCF1-D6ED-5BD73E7DA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226" y="1110817"/>
            <a:ext cx="8360635" cy="549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6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8536F-7DE1-BA2B-72BA-8269527A7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6DBACA5-617C-217C-5809-CDF55A06A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9407ED-CD97-F5FD-1128-461C51C9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53EABF95-4409-422A-657B-3388DD854EC4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20F0194-B8FC-9DC6-FCA6-A97D7D591F41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Sécurité des procédures stockées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D23709BC-8C0B-D7AF-3671-46334E2248BE}"/>
              </a:ext>
            </a:extLst>
          </p:cNvPr>
          <p:cNvSpPr txBox="1">
            <a:spLocks/>
          </p:cNvSpPr>
          <p:nvPr/>
        </p:nvSpPr>
        <p:spPr>
          <a:xfrm>
            <a:off x="771525" y="1600200"/>
            <a:ext cx="10677525" cy="45079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1600" b="1" dirty="0"/>
              <a:t>Il existe des privilèges spécifiques pour les routines</a:t>
            </a:r>
            <a:endParaRPr lang="fr-CH" sz="1600" dirty="0"/>
          </a:p>
          <a:p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CREATE ROUTINE, ALTER ROUTINE, EXECUTE</a:t>
            </a:r>
          </a:p>
          <a:p>
            <a:pPr>
              <a:buFont typeface="Arial" panose="020B0604020202020204" pitchFamily="34" charset="0"/>
              <a:buChar char="•"/>
            </a:pPr>
            <a:endParaRPr lang="fr-CH" sz="1600" dirty="0"/>
          </a:p>
          <a:p>
            <a:r>
              <a:rPr lang="fr-CH" sz="1600" b="1" dirty="0"/>
              <a:t>SQL SECURITY définit le contexte de sécurité de l’objet stocké</a:t>
            </a:r>
            <a:endParaRPr lang="fr-CH" sz="1600" dirty="0"/>
          </a:p>
          <a:p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Si la définition omet l’attribut DEFINER, l’utilisateur qui crée l’objet en devient le propriétaire par défaut (</a:t>
            </a:r>
            <a:r>
              <a:rPr lang="fr-CH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definer</a:t>
            </a:r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)</a:t>
            </a:r>
          </a:p>
          <a:p>
            <a:endParaRPr lang="fr-CH" sz="1600" dirty="0"/>
          </a:p>
          <a:p>
            <a:r>
              <a:rPr lang="fr-CH" sz="1600" b="1" dirty="0"/>
              <a:t>SQL SECURITY DEFINER</a:t>
            </a:r>
          </a:p>
          <a:p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Exécute la routine dans le contexte de sécurité du créateur (</a:t>
            </a:r>
            <a:r>
              <a:rPr lang="fr-CH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definer</a:t>
            </a:r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)</a:t>
            </a:r>
          </a:p>
          <a:p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Permet à d’autres utilisateurs d’exécuter la routine même s’ils n’ont pas les privilèges sur les objets référencés</a:t>
            </a:r>
          </a:p>
          <a:p>
            <a:endParaRPr lang="fr-CH" sz="1600" dirty="0"/>
          </a:p>
          <a:p>
            <a:r>
              <a:rPr lang="fr-CH" sz="1600" b="1" dirty="0"/>
              <a:t>SQL SECURITY INVOKER</a:t>
            </a:r>
          </a:p>
          <a:p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Exécute la routine dans le contexte de sécurité de l’utilisateur appelant (</a:t>
            </a:r>
            <a:r>
              <a:rPr lang="fr-CH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invoker</a:t>
            </a:r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)</a:t>
            </a:r>
          </a:p>
          <a:p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Permet à d’autres utilisateurs d’exécuter la routine uniquement sur les objets pour lesquels ils ont les privilèges</a:t>
            </a:r>
          </a:p>
          <a:p>
            <a:endParaRPr lang="fr-CH" sz="1600" dirty="0"/>
          </a:p>
          <a:p>
            <a:pPr>
              <a:lnSpc>
                <a:spcPct val="100000"/>
              </a:lnSpc>
              <a:defRPr/>
            </a:pPr>
            <a:endParaRPr lang="en-US" sz="16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51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0EF77-F5B9-301E-A07D-7C350C3B2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F91F48-DB8D-B12B-DAF5-B2280DB30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2BE46-CCF8-C20E-0D16-D0D852E92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D4A0223-8AC3-5ABB-EFF2-B237459C2385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A10FB1B-C5B3-FD3A-56EC-85B3117FD68D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Utilisations des routines stockées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0A773-4A72-BD4D-CAAA-803C227CFA89}"/>
              </a:ext>
            </a:extLst>
          </p:cNvPr>
          <p:cNvSpPr txBox="1">
            <a:spLocks/>
          </p:cNvSpPr>
          <p:nvPr/>
        </p:nvSpPr>
        <p:spPr>
          <a:xfrm>
            <a:off x="771525" y="1600200"/>
            <a:ext cx="10677525" cy="45079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1600" b="1" dirty="0"/>
              <a:t>Étendre les fonctions disponibles pour les clients</a:t>
            </a:r>
            <a:endParaRPr lang="fr-CH" sz="1600" dirty="0"/>
          </a:p>
          <a:p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Fonctionnalité centralisée côté client</a:t>
            </a:r>
          </a:p>
          <a:p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Créez une routine dans MySQL et rendez-la disponible pour plusieurs clients</a:t>
            </a:r>
          </a:p>
          <a:p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Maintenance simplifiée</a:t>
            </a:r>
          </a:p>
          <a:p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Sécurité renforcée</a:t>
            </a:r>
          </a:p>
          <a:p>
            <a:pPr>
              <a:lnSpc>
                <a:spcPct val="120000"/>
              </a:lnSpc>
            </a:pPr>
            <a:endParaRPr lang="en-US" sz="16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  <a:p>
            <a:r>
              <a:rPr lang="fr-CH" sz="1600" b="1" dirty="0"/>
              <a:t>Créer des automatisations</a:t>
            </a:r>
            <a:endParaRPr lang="fr-CH" sz="1600" dirty="0"/>
          </a:p>
          <a:p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Utilisées dans des déclencheurs (triggers)</a:t>
            </a:r>
          </a:p>
          <a:p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Utilisées par le planificateur d’événements (</a:t>
            </a:r>
            <a:r>
              <a:rPr lang="fr-CH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event</a:t>
            </a:r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</a:t>
            </a:r>
            <a:r>
              <a:rPr lang="fr-CH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scheduler</a:t>
            </a:r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en-US" sz="16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  <a:p>
            <a:r>
              <a:rPr lang="fr-CH" sz="1600" b="1" dirty="0"/>
              <a:t>Sécurité</a:t>
            </a:r>
          </a:p>
          <a:p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Réduire l’accès aux données en exécutant avec les privilèges du DEFINER</a:t>
            </a:r>
          </a:p>
          <a:p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Traitement centralisé en un seul endroit</a:t>
            </a:r>
          </a:p>
          <a:p>
            <a:pPr>
              <a:lnSpc>
                <a:spcPct val="120000"/>
              </a:lnSpc>
            </a:pPr>
            <a:endParaRPr lang="en-US" sz="16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pic>
        <p:nvPicPr>
          <p:cNvPr id="7" name="Picture Placeholder 19">
            <a:extLst>
              <a:ext uri="{FF2B5EF4-FFF2-40B4-BE49-F238E27FC236}">
                <a16:creationId xmlns:a16="http://schemas.microsoft.com/office/drawing/2014/main" id="{BBB8CD28-402F-B01A-6309-B3808A7D8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>
            <a:fillRect/>
          </a:stretch>
        </p:blipFill>
        <p:spPr>
          <a:xfrm>
            <a:off x="8130564" y="2742301"/>
            <a:ext cx="2749871" cy="275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8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A0B1B-38BC-1B44-81EE-B0E55B5A1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E2EE6C3-723A-D0E0-90B4-8C39A7FF2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B9836D-1315-61E7-DA3E-6E5A3F56B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56E7508B-DBAD-D81B-FA63-EBC2E7A35A03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A993BF-BFF0-56CC-CEED-0D9392DADBF6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Exemple de procédure stockée SQL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6DCB65C-B3D2-895B-8595-5B91ACE906F2}"/>
              </a:ext>
            </a:extLst>
          </p:cNvPr>
          <p:cNvSpPr txBox="1">
            <a:spLocks/>
          </p:cNvSpPr>
          <p:nvPr/>
        </p:nvSpPr>
        <p:spPr>
          <a:xfrm>
            <a:off x="757237" y="1352774"/>
            <a:ext cx="10677525" cy="45079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delimiter //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CREATE PROCEDURE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citycount (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country CHAR(3),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OUT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cities INT)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   SELECT COUNT(*) INTO cities FROM world.city WHERE CountryCode = country;</a:t>
            </a:r>
          </a:p>
          <a:p>
            <a:pPr>
              <a:lnSpc>
                <a:spcPct val="100000"/>
              </a:lnSpc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    END//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Query OK, 0 rows affected (0.01 sec)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delimiter ;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citycount('JPN', @cities); -- cities in Japan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Query OK, 1 row affected (0.00 sec)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SELECT @cities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+---------+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@cities |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+---------+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    248 |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+---------+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 row in set (0.00 sec)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72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F4FC-9C67-769B-0F38-F51F056B5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0AB2729-072E-BAB9-70CD-DA99C1A43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F4EEF2-A924-39D6-7AA3-2F0EE8C8D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1D73F8A2-822C-D621-816E-44E0C77220E5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5AC5B13-55F9-09E5-865E-FD60FFD8585E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Exemple de fonction stockée SQL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999BC1-5269-B8E4-D306-9E04435FCFC2}"/>
              </a:ext>
            </a:extLst>
          </p:cNvPr>
          <p:cNvSpPr txBox="1">
            <a:spLocks/>
          </p:cNvSpPr>
          <p:nvPr/>
        </p:nvSpPr>
        <p:spPr>
          <a:xfrm>
            <a:off x="771525" y="1600200"/>
            <a:ext cx="10677525" cy="450799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delimiter //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CREATE FUNCTION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hello (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s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CHAR(20))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CHAR(50)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DETERMINISTIC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>
              <a:lnSpc>
                <a:spcPct val="100000"/>
              </a:lnSpc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      RETURN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CONCAT('Hello, ',s,'!');</a:t>
            </a:r>
          </a:p>
          <a:p>
            <a:pPr>
              <a:lnSpc>
                <a:spcPct val="100000"/>
              </a:lnSpc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    END//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Query OK, 0 rows affected (0.00 sec)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delimiter ;</a:t>
            </a:r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SELECT hello('world');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+----------------+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hello('world') |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+----------------+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Hello, world!  |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+----------------+</a:t>
            </a:r>
          </a:p>
          <a:p>
            <a:pPr>
              <a:lnSpc>
                <a:spcPct val="100000"/>
              </a:lnSpc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 row in set (0.00 sec)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4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062B-9073-1D1D-934F-D607EBC32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A67F8BE-EAD3-F59C-D16D-93990BE4D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A205D5-CDD8-37D8-2663-2CF2A4F9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0BE5FB0-449D-9C85-ED14-2FF3A62F5742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F71EC3-F60C-0853-4928-05CA45E29981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Métadonnées de routine stockées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B4024A5-BBB0-2D5C-E125-A5DD19A67FC9}"/>
              </a:ext>
            </a:extLst>
          </p:cNvPr>
          <p:cNvSpPr txBox="1">
            <a:spLocks/>
          </p:cNvSpPr>
          <p:nvPr/>
        </p:nvSpPr>
        <p:spPr>
          <a:xfrm>
            <a:off x="771525" y="1600200"/>
            <a:ext cx="10677525" cy="45079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1600" b="1" dirty="0"/>
              <a:t>Interroger la table ROUTINES dans la base INFORMATION_SCHEMA</a:t>
            </a:r>
            <a:endParaRPr lang="fr-CH" sz="1600" dirty="0"/>
          </a:p>
          <a:p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Utiliser SHOW CREATE PROCEDURE et SHOW CREATE FUNCTION pour afficher les définitions des routines</a:t>
            </a:r>
          </a:p>
          <a:p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Utiliser SHOW PROCEDURE STATUS et SHOW FUNCTION STATUS pour examiner les caractéristiques des routines</a:t>
            </a:r>
          </a:p>
          <a:p>
            <a:pPr>
              <a:buFont typeface="Arial" panose="020B0604020202020204" pitchFamily="34" charset="0"/>
              <a:buChar char="•"/>
            </a:pPr>
            <a:endParaRPr lang="fr-CH" sz="1600" dirty="0"/>
          </a:p>
          <a:p>
            <a:r>
              <a:rPr lang="fr-CH" sz="1600" b="1" dirty="0"/>
              <a:t>Jusqu’à MySQL 8.4</a:t>
            </a:r>
            <a:r>
              <a:rPr lang="fr-CH" sz="1600" dirty="0"/>
              <a:t> : les routines stockées sont uniquement en SQL</a:t>
            </a:r>
          </a:p>
          <a:p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Se référer au manuel pour les détails sur les variables et le contrôle de flux</a:t>
            </a:r>
          </a:p>
          <a:p>
            <a:endParaRPr lang="fr-CH" sz="1600" dirty="0"/>
          </a:p>
          <a:p>
            <a:r>
              <a:rPr lang="fr-CH" sz="1600" b="1" dirty="0"/>
              <a:t>À partir de MySQL 9.0</a:t>
            </a:r>
            <a:r>
              <a:rPr lang="fr-CH" sz="1600" dirty="0"/>
              <a:t> : </a:t>
            </a:r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prise en charge de JavaScript</a:t>
            </a:r>
          </a:p>
          <a:p>
            <a:endParaRPr lang="fr-CH" sz="1600" dirty="0"/>
          </a:p>
          <a:p>
            <a:r>
              <a:rPr lang="fr-CH" sz="1600" b="1" dirty="0"/>
              <a:t>Depuis MySQL 9.2</a:t>
            </a:r>
            <a:r>
              <a:rPr lang="fr-CH" sz="1600" dirty="0"/>
              <a:t> : </a:t>
            </a:r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possibilité de créer des bibliothèques pour améliorer la réutilisabilité des routines</a:t>
            </a:r>
          </a:p>
          <a:p>
            <a:endParaRPr lang="fr-CH" sz="1600" dirty="0"/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599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5D7E6-7755-0F58-88E1-DE8C6DB5F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8B042B6-2BFE-458D-FDE4-0DBC8F6C7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DCF812-2DA6-D63E-3CFA-F7BCEF42E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D7A93D3-8CC1-514E-56C8-70A151857F37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D5B64C-1303-E840-4BDC-ABD60DA25D80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Support JavaScript dans MySQL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7F1250-80D9-6B26-3DCC-27075E86DB0B}"/>
              </a:ext>
            </a:extLst>
          </p:cNvPr>
          <p:cNvSpPr txBox="1">
            <a:spLocks/>
          </p:cNvSpPr>
          <p:nvPr/>
        </p:nvSpPr>
        <p:spPr>
          <a:xfrm>
            <a:off x="768875" y="1608575"/>
            <a:ext cx="5084064" cy="45079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Conformité</a:t>
            </a:r>
            <a:r>
              <a:rPr lang="en-US" b="1" dirty="0"/>
              <a:t> </a:t>
            </a:r>
            <a:r>
              <a:rPr lang="en-US" b="1" dirty="0" err="1"/>
              <a:t>à</a:t>
            </a:r>
            <a:r>
              <a:rPr lang="en-US" b="1" dirty="0"/>
              <a:t> ECMAScript 2023</a:t>
            </a:r>
            <a:endParaRPr lang="en-US" dirty="0"/>
          </a:p>
          <a:p>
            <a:pPr marL="742950" lvl="1" indent="-285750"/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Fonctionne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en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mode strict par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défaut</a:t>
            </a:r>
            <a:endParaRPr lang="en-US" sz="1600" dirty="0">
              <a:latin typeface="Oracle Sans Ultra Light" panose="020B0303020204020204" pitchFamily="34" charset="0"/>
              <a:cs typeface="Oracle Sans Ultra Light" panose="020B0303020204020204" pitchFamily="34" charset="0"/>
            </a:endParaRPr>
          </a:p>
          <a:p>
            <a:pPr marL="742950" lvl="1" indent="-285750"/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Prend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en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charge les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objets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intégrés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standard: Object, Function, Math, Date, String, etc.</a:t>
            </a:r>
          </a:p>
          <a:p>
            <a:pPr marL="742950" lvl="1" indent="-285750"/>
            <a:endParaRPr lang="en-US" sz="1600" dirty="0"/>
          </a:p>
          <a:p>
            <a:r>
              <a:rPr lang="en-US" b="1" dirty="0" err="1"/>
              <a:t>Environnement</a:t>
            </a:r>
            <a:r>
              <a:rPr lang="en-US" b="1" dirty="0"/>
              <a:t> </a:t>
            </a:r>
            <a:r>
              <a:rPr lang="en-US" b="1" dirty="0" err="1"/>
              <a:t>d'exécution</a:t>
            </a:r>
            <a:r>
              <a:rPr lang="en-US" b="1" dirty="0"/>
              <a:t> </a:t>
            </a:r>
            <a:r>
              <a:rPr lang="en-US" b="1" dirty="0" err="1"/>
              <a:t>étendu</a:t>
            </a:r>
            <a:endParaRPr lang="en-US" dirty="0"/>
          </a:p>
          <a:p>
            <a:pPr marL="742950" lvl="1" indent="-285750"/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“global” et “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globalThis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”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sont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pris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en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charge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mais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limités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à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la routine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actuelle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</a:t>
            </a:r>
          </a:p>
          <a:p>
            <a:pPr marL="742950" lvl="1" indent="-285750"/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Pas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d'accès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au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système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de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fichiers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ou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au réseau à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partir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du code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JavaScriptcode</a:t>
            </a:r>
            <a:endParaRPr lang="en-US" sz="1600" dirty="0">
              <a:latin typeface="Oracle Sans Ultra Light" panose="020B0303020204020204" pitchFamily="34" charset="0"/>
              <a:cs typeface="Oracle Sans Ultra Light" panose="020B0303020204020204" pitchFamily="34" charset="0"/>
            </a:endParaRPr>
          </a:p>
          <a:p>
            <a:pPr marL="742950" lvl="1" indent="-285750"/>
            <a:r>
              <a:rPr lang="en-US" sz="1600" b="1" dirty="0"/>
              <a:t>Node.js </a:t>
            </a:r>
            <a:r>
              <a:rPr lang="en-US" sz="1600" b="1" dirty="0" err="1"/>
              <a:t>n’est</a:t>
            </a:r>
            <a:r>
              <a:rPr lang="en-US" sz="1600" b="1" dirty="0"/>
              <a:t> pas </a:t>
            </a:r>
            <a:r>
              <a:rPr lang="en-US" sz="1600" b="1" dirty="0" err="1"/>
              <a:t>supporté</a:t>
            </a:r>
            <a:endParaRPr lang="en-US" sz="1600" dirty="0"/>
          </a:p>
          <a:p>
            <a:pPr marL="742950" lvl="1" indent="-285750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8CA1C33-AF62-E39D-DE36-8FFB4C62AD51}"/>
              </a:ext>
            </a:extLst>
          </p:cNvPr>
          <p:cNvSpPr txBox="1">
            <a:spLocks/>
          </p:cNvSpPr>
          <p:nvPr/>
        </p:nvSpPr>
        <p:spPr>
          <a:xfrm>
            <a:off x="5852938" y="1608575"/>
            <a:ext cx="6339061" cy="493207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Modèle</a:t>
            </a:r>
            <a:r>
              <a:rPr lang="en-US" b="1" dirty="0"/>
              <a:t> </a:t>
            </a:r>
            <a:r>
              <a:rPr lang="en-US" b="1" dirty="0" err="1"/>
              <a:t>d’exécution</a:t>
            </a:r>
            <a:endParaRPr lang="en-US" dirty="0"/>
          </a:p>
          <a:p>
            <a:pPr marL="742950" lvl="1" indent="-285750"/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Monothread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par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requête</a:t>
            </a:r>
            <a:endParaRPr lang="en-US" sz="1600" dirty="0">
              <a:latin typeface="Oracle Sans Ultra Light" panose="020B0303020204020204" pitchFamily="34" charset="0"/>
              <a:cs typeface="Oracle Sans Ultra Light" panose="020B0303020204020204" pitchFamily="34" charset="0"/>
            </a:endParaRPr>
          </a:p>
          <a:p>
            <a:pPr marL="742950" lvl="1" indent="-285750"/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Les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fonctionnalités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asynchrones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(Promise, async/await)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sont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simulées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—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peuvent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entraîner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un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comportement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non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déterminist</a:t>
            </a:r>
            <a:endParaRPr lang="en-US" sz="1600" dirty="0">
              <a:latin typeface="Oracle Sans Ultra Light" panose="020B0303020204020204" pitchFamily="34" charset="0"/>
              <a:cs typeface="Oracle Sans Ultra Light" panose="020B0303020204020204" pitchFamily="34" charset="0"/>
            </a:endParaRPr>
          </a:p>
          <a:p>
            <a:endParaRPr lang="en-US" b="1" dirty="0"/>
          </a:p>
          <a:p>
            <a:r>
              <a:rPr lang="en-US" b="1" dirty="0" err="1"/>
              <a:t>Interopérabilité</a:t>
            </a:r>
            <a:r>
              <a:rPr lang="en-US" b="1" dirty="0"/>
              <a:t> avec SQL</a:t>
            </a:r>
            <a:endParaRPr lang="en-US" dirty="0"/>
          </a:p>
          <a:p>
            <a:pPr marL="742950" lvl="1" indent="-285750"/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Appeler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des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programmes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stockés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SQL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depuis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du JavaScript</a:t>
            </a:r>
          </a:p>
          <a:p>
            <a:pPr marL="742950" lvl="1" indent="-285750"/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Les routines JavaScript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peuvent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être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invoquées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depuis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des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procédures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,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fonctions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,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événements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et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déclencheurs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SQL</a:t>
            </a:r>
          </a:p>
          <a:p>
            <a:pPr marL="742950" lvl="1" indent="-285750"/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Prend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en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charge la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récursion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jusqu’à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1000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niveaux</a:t>
            </a:r>
            <a:endParaRPr lang="en-US" sz="1600" dirty="0">
              <a:latin typeface="Oracle Sans Ultra Light" panose="020B0303020204020204" pitchFamily="34" charset="0"/>
              <a:cs typeface="Oracle Sans Ultra Light" panose="020B0303020204020204" pitchFamily="34" charset="0"/>
            </a:endParaRPr>
          </a:p>
          <a:p>
            <a:endParaRPr lang="en-US" b="1" dirty="0"/>
          </a:p>
          <a:p>
            <a:r>
              <a:rPr lang="en-US" b="1" dirty="0" err="1"/>
              <a:t>Confort</a:t>
            </a:r>
            <a:r>
              <a:rPr lang="en-US" b="1" dirty="0"/>
              <a:t> pour les </a:t>
            </a:r>
            <a:r>
              <a:rPr lang="en-US" b="1" dirty="0" err="1"/>
              <a:t>développeurs</a:t>
            </a:r>
            <a:endParaRPr lang="en-US" dirty="0"/>
          </a:p>
          <a:p>
            <a:pPr marL="742950" lvl="1" indent="-285750"/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Pas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besoin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de modifier le DELIMITER – le point-virgule (;)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est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géré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de manière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transparente</a:t>
            </a:r>
            <a:endParaRPr lang="en-US" sz="1600" dirty="0">
              <a:latin typeface="Oracle Sans Ultra Light" panose="020B0303020204020204" pitchFamily="34" charset="0"/>
              <a:cs typeface="Oracle Sans Ultra Light" panose="020B0303020204020204" pitchFamily="34" charset="0"/>
            </a:endParaRPr>
          </a:p>
          <a:p>
            <a:pPr marL="742950" lvl="1" indent="-285750"/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7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8F37F-EF45-4D48-E53F-5670D18AF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B857E6A-2A98-1CF6-D76A-002A2B032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46F8C4-3C18-B93B-9BBC-ADBFC775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DD6ECF9-173B-3C60-9772-DBDDD5CF764B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87B0CE5-EC14-8CFE-8D21-1CC9CB76DC84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Conversion des types entre MySQL et JavaScript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55600C5-240E-64FA-98EE-7973B8FEAA83}"/>
              </a:ext>
            </a:extLst>
          </p:cNvPr>
          <p:cNvSpPr txBox="1">
            <a:spLocks/>
          </p:cNvSpPr>
          <p:nvPr/>
        </p:nvSpPr>
        <p:spPr>
          <a:xfrm>
            <a:off x="771525" y="1600200"/>
            <a:ext cx="10677525" cy="91845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 </a:t>
            </a:r>
            <a:r>
              <a:rPr lang="en-US" dirty="0" err="1"/>
              <a:t>plupart</a:t>
            </a:r>
            <a:r>
              <a:rPr lang="en-US" dirty="0"/>
              <a:t> des types de données MySQL </a:t>
            </a:r>
            <a:r>
              <a:rPr lang="en-US" dirty="0" err="1"/>
              <a:t>sont</a:t>
            </a:r>
            <a:r>
              <a:rPr lang="en-US" dirty="0"/>
              <a:t> pris </a:t>
            </a:r>
            <a:r>
              <a:rPr lang="en-US" dirty="0" err="1"/>
              <a:t>en</a:t>
            </a:r>
            <a:r>
              <a:rPr lang="en-US" dirty="0"/>
              <a:t> charge. Pour les arguments </a:t>
            </a:r>
            <a:r>
              <a:rPr lang="en-US" dirty="0" err="1"/>
              <a:t>d’entrée</a:t>
            </a:r>
            <a:r>
              <a:rPr lang="en-US" dirty="0"/>
              <a:t> et de sortie des </a:t>
            </a:r>
            <a:r>
              <a:rPr lang="en-US" dirty="0" err="1"/>
              <a:t>programmes</a:t>
            </a:r>
            <a:r>
              <a:rPr lang="en-US" dirty="0"/>
              <a:t> </a:t>
            </a:r>
            <a:r>
              <a:rPr lang="en-US" dirty="0" err="1"/>
              <a:t>stockés</a:t>
            </a:r>
            <a:r>
              <a:rPr lang="en-US" dirty="0"/>
              <a:t> MLE, </a:t>
            </a:r>
            <a:r>
              <a:rPr lang="en-US" dirty="0" err="1"/>
              <a:t>ainsi</a:t>
            </a:r>
            <a:r>
              <a:rPr lang="en-US" dirty="0"/>
              <a:t> que pour les types de retour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Conversion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automatique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entre les types de données MySQL et JavaScript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16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02211F92-BC7E-A4AF-E0EF-F0138954B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288176"/>
              </p:ext>
            </p:extLst>
          </p:nvPr>
        </p:nvGraphicFramePr>
        <p:xfrm>
          <a:off x="1422400" y="2518970"/>
          <a:ext cx="8783484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030452">
                  <a:extLst>
                    <a:ext uri="{9D8B030D-6E8A-4147-A177-3AD203B41FA5}">
                      <a16:colId xmlns:a16="http://schemas.microsoft.com/office/drawing/2014/main" val="3441832566"/>
                    </a:ext>
                  </a:extLst>
                </a:gridCol>
                <a:gridCol w="2753032">
                  <a:extLst>
                    <a:ext uri="{9D8B030D-6E8A-4147-A177-3AD203B41FA5}">
                      <a16:colId xmlns:a16="http://schemas.microsoft.com/office/drawing/2014/main" val="3775801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MySQL Type</a:t>
                      </a:r>
                    </a:p>
                  </a:txBody>
                  <a:tcPr marL="19050" marR="19050" marT="19050" marB="1800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JavaScript Type</a:t>
                      </a:r>
                    </a:p>
                  </a:txBody>
                  <a:tcPr marL="19050" marR="19050" marT="19050" marB="18000" anchor="ctr"/>
                </a:tc>
                <a:extLst>
                  <a:ext uri="{0D108BD9-81ED-4DB2-BD59-A6C34878D82A}">
                    <a16:rowId xmlns:a16="http://schemas.microsoft.com/office/drawing/2014/main" val="3961410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TINYINT, SMALLINT, MEDIUMINT, INT, BOOL, BIGINT, or SERIAL</a:t>
                      </a:r>
                    </a:p>
                  </a:txBody>
                  <a:tcPr marL="19050" marR="19050" marT="19050" marB="1800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 safe: Number; otherwise: String</a:t>
                      </a:r>
                    </a:p>
                  </a:txBody>
                  <a:tcPr marL="19050" marR="19050" marT="19050" marB="18000" anchor="ctr"/>
                </a:tc>
                <a:extLst>
                  <a:ext uri="{0D108BD9-81ED-4DB2-BD59-A6C34878D82A}">
                    <a16:rowId xmlns:a16="http://schemas.microsoft.com/office/drawing/2014/main" val="4118887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FLOAT or DOUBLE</a:t>
                      </a:r>
                    </a:p>
                  </a:txBody>
                  <a:tcPr marL="19050" marR="19050" marT="19050" marB="1800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</a:p>
                  </a:txBody>
                  <a:tcPr marL="19050" marR="19050" marT="19050" marB="18000" anchor="ctr"/>
                </a:tc>
                <a:extLst>
                  <a:ext uri="{0D108BD9-81ED-4DB2-BD59-A6C34878D82A}">
                    <a16:rowId xmlns:a16="http://schemas.microsoft.com/office/drawing/2014/main" val="312549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CHAR, VARCHAR, TINYTEXT, TEXT, MEDIUMTEXT, or LONGTEXT</a:t>
                      </a:r>
                    </a:p>
                  </a:txBody>
                  <a:tcPr marL="19050" marR="19050" marT="19050" marB="1800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</a:txBody>
                  <a:tcPr marL="19050" marR="19050" marT="19050" marB="18000" anchor="ctr"/>
                </a:tc>
                <a:extLst>
                  <a:ext uri="{0D108BD9-81ED-4DB2-BD59-A6C34878D82A}">
                    <a16:rowId xmlns:a16="http://schemas.microsoft.com/office/drawing/2014/main" val="254468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TINYBLOB, BLOB, MEDIUMBLOB, LONGBLOB, BINARY, or VARBINARY</a:t>
                      </a:r>
                    </a:p>
                  </a:txBody>
                  <a:tcPr marL="19050" marR="19050" marT="19050" marB="1800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Uint8Array</a:t>
                      </a:r>
                    </a:p>
                  </a:txBody>
                  <a:tcPr marL="19050" marR="19050" marT="19050" marB="18000" anchor="ctr"/>
                </a:tc>
                <a:extLst>
                  <a:ext uri="{0D108BD9-81ED-4DB2-BD59-A6C34878D82A}">
                    <a16:rowId xmlns:a16="http://schemas.microsoft.com/office/drawing/2014/main" val="3731606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DATE, DATETIME, or TIMESTAMP</a:t>
                      </a:r>
                    </a:p>
                  </a:txBody>
                  <a:tcPr marL="19050" marR="19050" marT="19050" marB="1800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</a:txBody>
                  <a:tcPr marL="19050" marR="19050" marT="19050" marB="18000" anchor="ctr"/>
                </a:tc>
                <a:extLst>
                  <a:ext uri="{0D108BD9-81ED-4DB2-BD59-A6C34878D82A}">
                    <a16:rowId xmlns:a16="http://schemas.microsoft.com/office/drawing/2014/main" val="217950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</a:p>
                  </a:txBody>
                  <a:tcPr marL="19050" marR="19050" marT="19050" marB="1800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</a:txBody>
                  <a:tcPr marL="19050" marR="19050" marT="19050" marB="18000" anchor="ctr"/>
                </a:tc>
                <a:extLst>
                  <a:ext uri="{0D108BD9-81ED-4DB2-BD59-A6C34878D82A}">
                    <a16:rowId xmlns:a16="http://schemas.microsoft.com/office/drawing/2014/main" val="2538079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</a:p>
                  </a:txBody>
                  <a:tcPr marL="19050" marR="19050" marT="19050" marB="1800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</a:p>
                  </a:txBody>
                  <a:tcPr marL="19050" marR="19050" marT="19050" marB="18000" anchor="ctr"/>
                </a:tc>
                <a:extLst>
                  <a:ext uri="{0D108BD9-81ED-4DB2-BD59-A6C34878D82A}">
                    <a16:rowId xmlns:a16="http://schemas.microsoft.com/office/drawing/2014/main" val="364966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VECTOR</a:t>
                      </a:r>
                    </a:p>
                  </a:txBody>
                  <a:tcPr marL="19050" marR="19050" marT="19050" marB="1800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Float32Array</a:t>
                      </a:r>
                    </a:p>
                  </a:txBody>
                  <a:tcPr marL="19050" marR="19050" marT="19050" marB="18000" anchor="ctr"/>
                </a:tc>
                <a:extLst>
                  <a:ext uri="{0D108BD9-81ED-4DB2-BD59-A6C34878D82A}">
                    <a16:rowId xmlns:a16="http://schemas.microsoft.com/office/drawing/2014/main" val="914884070"/>
                  </a:ext>
                </a:extLst>
              </a:tr>
            </a:tbl>
          </a:graphicData>
        </a:graphic>
      </p:graphicFrame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8419240-4F7E-99C8-D964-B2E0B05F4193}"/>
              </a:ext>
            </a:extLst>
          </p:cNvPr>
          <p:cNvSpPr txBox="1">
            <a:spLocks/>
          </p:cNvSpPr>
          <p:nvPr/>
        </p:nvSpPr>
        <p:spPr>
          <a:xfrm>
            <a:off x="752475" y="6064411"/>
            <a:ext cx="10677525" cy="36576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Détails</a:t>
            </a:r>
            <a:r>
              <a:rPr lang="en-US" dirty="0"/>
              <a:t> </a:t>
            </a:r>
            <a:r>
              <a:rPr lang="en-US" dirty="0" err="1"/>
              <a:t>ici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https://dev.mysql.com/doc/refman/9.3/en/srjs-data-arguments.html</a:t>
            </a:r>
            <a:r>
              <a:rPr lang="en-US" dirty="0"/>
              <a:t> </a:t>
            </a:r>
            <a:endParaRPr lang="en-US" sz="16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16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43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4B98B-9499-D6BF-26BD-2540C1F9D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13512C8-B71B-B629-769F-7E3F02E87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340063-4757-9585-A4FE-90F6D2BFF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D715EE7-0FFA-4C9E-852D-A4E2CD9FEEA5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1DA04A-D0E2-35B3-BA4C-2E8F5E4E6FE2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Correspondance des types de données JavaScript vers MySQL – Points clés à considérer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7898AD-0E5C-483A-5426-953B6AABE430}"/>
              </a:ext>
            </a:extLst>
          </p:cNvPr>
          <p:cNvSpPr txBox="1">
            <a:spLocks/>
          </p:cNvSpPr>
          <p:nvPr/>
        </p:nvSpPr>
        <p:spPr>
          <a:xfrm>
            <a:off x="771525" y="1600200"/>
            <a:ext cx="10677525" cy="482314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Typage</a:t>
            </a:r>
            <a:r>
              <a:rPr lang="en-US" dirty="0"/>
              <a:t> </a:t>
            </a:r>
            <a:r>
              <a:rPr lang="en-US" dirty="0" err="1"/>
              <a:t>Dynamique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JavaScript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JavaScript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est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un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langage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à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typage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dynamique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; les types de retour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sont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déterminés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uniquement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lors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de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l'exécution</a:t>
            </a:r>
            <a:endParaRPr lang="en-US" sz="1600" b="1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Cela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diffère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du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modèle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de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typage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statique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de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Conversion </a:t>
            </a:r>
            <a:r>
              <a:rPr lang="en-US" dirty="0" err="1"/>
              <a:t>Automatique</a:t>
            </a:r>
            <a:r>
              <a:rPr lang="en-US" dirty="0"/>
              <a:t> de Types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MySQL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convertit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automatiquement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les types de retour de JavaScript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en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types MySQL compatibles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Consultez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le Manuel MySQL 9.3 – 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  <a:hlinkClick r:id="rId2"/>
              </a:rPr>
              <a:t>Conversion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  <a:hlinkClick r:id="rId2"/>
              </a:rPr>
              <a:t>d'Arguments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  <a:hlinkClick r:id="rId2"/>
              </a:rPr>
              <a:t> de Données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pour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tous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les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détails</a:t>
            </a:r>
            <a:endParaRPr lang="en-US" sz="1100" b="1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Exemples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:</a:t>
            </a:r>
          </a:p>
          <a:p>
            <a:pPr marL="924878" lvl="2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JavaScript Boolean</a:t>
            </a:r>
            <a:r>
              <a:rPr lang="en-US" sz="14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→ MySQL TINYINT, SMALLINT, CHAR, VARCHAR, FLOAT, etc.</a:t>
            </a:r>
          </a:p>
          <a:p>
            <a:pPr marL="924878" lvl="2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JavaScript String</a:t>
            </a:r>
            <a:r>
              <a:rPr lang="en-US" sz="14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→ MySQL TINYINT, SMALLINT, CHAR, VARCHAR, FLOAT,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Notes </a:t>
            </a:r>
            <a:r>
              <a:rPr lang="en-US" dirty="0" err="1"/>
              <a:t>Spéciales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Infinity et -Infinity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sont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traités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comme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des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valeurs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hors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limite</a:t>
            </a:r>
            <a:endParaRPr lang="en-US" sz="1600" b="1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NaN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entraîne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une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erreur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de conversion de type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invalide</a:t>
            </a:r>
            <a:endParaRPr lang="en-US" sz="1600" b="1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Tout arrondi </a:t>
            </a:r>
            <a:r>
              <a:rPr lang="en-US" sz="1600" b="1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est</a:t>
            </a:r>
            <a:r>
              <a:rPr lang="en-US" sz="1600" b="1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b="1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effectué</a:t>
            </a:r>
            <a:r>
              <a:rPr lang="en-US" sz="1600" b="1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avec </a:t>
            </a:r>
            <a:r>
              <a:rPr lang="en-US" sz="1600" b="1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Math.round</a:t>
            </a:r>
            <a:r>
              <a:rPr lang="en-US" sz="1600" b="1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()</a:t>
            </a:r>
            <a:endParaRPr lang="en-US" sz="16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1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BigInt</a:t>
            </a:r>
            <a:r>
              <a:rPr lang="en-US" sz="1600" b="1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b="1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ou</a:t>
            </a:r>
            <a:r>
              <a:rPr lang="en-US" sz="1600" b="1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b="1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chaînes</a:t>
            </a:r>
            <a:r>
              <a:rPr lang="en-US" sz="1600" b="1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non </a:t>
            </a:r>
            <a:r>
              <a:rPr lang="en-US" sz="1600" b="1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numériques</a:t>
            </a:r>
            <a:r>
              <a:rPr lang="en-US" sz="1600" b="1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b="1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converties</a:t>
            </a:r>
            <a:r>
              <a:rPr lang="en-US" sz="1600" b="1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b="1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en</a:t>
            </a:r>
            <a:r>
              <a:rPr lang="en-US" sz="1600" b="1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FLOAT </a:t>
            </a:r>
            <a:r>
              <a:rPr lang="en-US" sz="1600" b="1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provoquent</a:t>
            </a:r>
            <a:r>
              <a:rPr lang="en-US" sz="1600" b="1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des </a:t>
            </a:r>
            <a:r>
              <a:rPr lang="en-US" sz="1600" b="1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erreurs</a:t>
            </a:r>
            <a:r>
              <a:rPr lang="en-US" sz="1600" b="1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de conversion</a:t>
            </a:r>
            <a:endParaRPr lang="en-US" sz="16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D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BE96CD-9A7D-6620-E35E-7E871F00E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55CC60E-09DF-6E64-170F-B0A7C0B09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7A0510-9673-2405-019D-912AF8548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8DC4712-F97C-552E-C66C-6F2668E48AF8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BFEA54F-E1BC-CA5A-CAA1-7B9591CFEA3D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Support du fuseau horaire en JavaScript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0CB38D61-7F02-02ED-D104-F615819C7615}"/>
              </a:ext>
            </a:extLst>
          </p:cNvPr>
          <p:cNvSpPr txBox="1">
            <a:spLocks/>
          </p:cNvSpPr>
          <p:nvPr/>
        </p:nvSpPr>
        <p:spPr>
          <a:xfrm>
            <a:off x="771525" y="1600200"/>
            <a:ext cx="10677525" cy="482314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Les </a:t>
            </a:r>
            <a:r>
              <a:rPr lang="en-US" sz="2000" dirty="0" err="1"/>
              <a:t>programmes</a:t>
            </a:r>
            <a:r>
              <a:rPr lang="en-US" sz="2000" dirty="0"/>
              <a:t> </a:t>
            </a:r>
            <a:r>
              <a:rPr lang="en-US" sz="2000" dirty="0" err="1"/>
              <a:t>stockés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JavaScript </a:t>
            </a:r>
            <a:r>
              <a:rPr lang="en-US" sz="2000" dirty="0" err="1"/>
              <a:t>utilisent</a:t>
            </a:r>
            <a:r>
              <a:rPr lang="en-US" sz="2000" dirty="0"/>
              <a:t> le </a:t>
            </a:r>
            <a:r>
              <a:rPr lang="en-US" sz="2000" dirty="0" err="1"/>
              <a:t>fuseau</a:t>
            </a:r>
            <a:r>
              <a:rPr lang="en-US" sz="2000" dirty="0"/>
              <a:t> </a:t>
            </a:r>
            <a:r>
              <a:rPr lang="en-US" sz="2000" dirty="0" err="1"/>
              <a:t>horaire</a:t>
            </a:r>
            <a:r>
              <a:rPr lang="en-US" sz="2000" dirty="0"/>
              <a:t> de la session MySQL </a:t>
            </a:r>
            <a:r>
              <a:rPr lang="en-US" sz="2000" dirty="0" err="1"/>
              <a:t>actif</a:t>
            </a:r>
            <a:r>
              <a:rPr lang="en-US" sz="2000" dirty="0"/>
              <a:t> </a:t>
            </a:r>
            <a:r>
              <a:rPr lang="en-US" sz="2000" dirty="0" err="1"/>
              <a:t>lors</a:t>
            </a:r>
            <a:r>
              <a:rPr lang="en-US" sz="2000" dirty="0"/>
              <a:t> de </a:t>
            </a:r>
            <a:r>
              <a:rPr lang="en-US" sz="2000" dirty="0" err="1"/>
              <a:t>leur</a:t>
            </a:r>
            <a:r>
              <a:rPr lang="en-US" sz="2000" dirty="0"/>
              <a:t> première invocation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Ce </a:t>
            </a:r>
            <a:r>
              <a:rPr lang="en-US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fuseau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horaire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reste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fixe pendant toute la durée de la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Modifier le </a:t>
            </a:r>
            <a:r>
              <a:rPr lang="en-US" sz="2000" dirty="0" err="1"/>
              <a:t>fuseau</a:t>
            </a:r>
            <a:r>
              <a:rPr lang="en-US" sz="2000" dirty="0"/>
              <a:t> </a:t>
            </a:r>
            <a:r>
              <a:rPr lang="en-US" sz="2000" dirty="0" err="1"/>
              <a:t>horaire</a:t>
            </a:r>
            <a:r>
              <a:rPr lang="en-US" sz="2000" dirty="0"/>
              <a:t> de la session </a:t>
            </a:r>
            <a:r>
              <a:rPr lang="en-US" sz="2000" dirty="0" err="1"/>
              <a:t>ultérieurement</a:t>
            </a:r>
            <a:r>
              <a:rPr lang="en-US" sz="2000" dirty="0"/>
              <a:t> </a:t>
            </a:r>
            <a:r>
              <a:rPr lang="en-US" sz="2000" dirty="0" err="1"/>
              <a:t>n’affecte</a:t>
            </a:r>
            <a:r>
              <a:rPr lang="en-US" sz="2000" dirty="0"/>
              <a:t> pas les </a:t>
            </a:r>
            <a:r>
              <a:rPr lang="en-US" sz="2000" dirty="0" err="1"/>
              <a:t>programmes</a:t>
            </a:r>
            <a:r>
              <a:rPr lang="en-US" sz="2000" dirty="0"/>
              <a:t> </a:t>
            </a:r>
            <a:r>
              <a:rPr lang="en-US" sz="2000" dirty="0" err="1"/>
              <a:t>stockés</a:t>
            </a:r>
            <a:r>
              <a:rPr lang="en-US" sz="2000" dirty="0"/>
              <a:t> déjà </a:t>
            </a:r>
            <a:r>
              <a:rPr lang="en-US" sz="2000" dirty="0" err="1"/>
              <a:t>utilisés</a:t>
            </a:r>
            <a:r>
              <a:rPr lang="en-US" sz="2000" dirty="0"/>
              <a:t> (</a:t>
            </a:r>
            <a:r>
              <a:rPr lang="en-US" sz="2000" dirty="0" err="1"/>
              <a:t>en</a:t>
            </a:r>
            <a:r>
              <a:rPr lang="en-US" sz="2000" dirty="0"/>
              <a:t> cache)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Pour appliquer le nouveau </a:t>
            </a:r>
            <a:r>
              <a:rPr lang="en-US" sz="2000" dirty="0" err="1"/>
              <a:t>fuseau</a:t>
            </a:r>
            <a:r>
              <a:rPr lang="en-US" sz="2000" dirty="0"/>
              <a:t> </a:t>
            </a:r>
            <a:r>
              <a:rPr lang="en-US" sz="2000" dirty="0" err="1"/>
              <a:t>horaire</a:t>
            </a:r>
            <a:r>
              <a:rPr lang="en-US" sz="2000" dirty="0"/>
              <a:t>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Call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mle_session_reset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pour </a:t>
            </a:r>
            <a:r>
              <a:rPr lang="en-US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vider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le cache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Les invocations </a:t>
            </a:r>
            <a:r>
              <a:rPr lang="en-US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suivantes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utiliseront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le </a:t>
            </a:r>
            <a:r>
              <a:rPr lang="en-US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fuseau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horaire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de la session mis à jour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pic>
        <p:nvPicPr>
          <p:cNvPr id="8" name="Picture Placeholder 11">
            <a:extLst>
              <a:ext uri="{FF2B5EF4-FFF2-40B4-BE49-F238E27FC236}">
                <a16:creationId xmlns:a16="http://schemas.microsoft.com/office/drawing/2014/main" id="{6DEC786B-E823-D064-7E4E-EE4518F11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>
            <a:fillRect/>
          </a:stretch>
        </p:blipFill>
        <p:spPr>
          <a:xfrm>
            <a:off x="3812416" y="4635109"/>
            <a:ext cx="1371600" cy="1373398"/>
          </a:xfrm>
          <a:prstGeom prst="rect">
            <a:avLst/>
          </a:prstGeom>
        </p:spPr>
      </p:pic>
      <p:pic>
        <p:nvPicPr>
          <p:cNvPr id="9" name="Picture Placeholder 3">
            <a:extLst>
              <a:ext uri="{FF2B5EF4-FFF2-40B4-BE49-F238E27FC236}">
                <a16:creationId xmlns:a16="http://schemas.microsoft.com/office/drawing/2014/main" id="{E740A0E4-ACA2-27E7-851A-0E6F7EEA8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>
            <a:fillRect/>
          </a:stretch>
        </p:blipFill>
        <p:spPr>
          <a:xfrm>
            <a:off x="6971410" y="4561957"/>
            <a:ext cx="1371600" cy="1373398"/>
          </a:xfrm>
          <a:prstGeom prst="rect">
            <a:avLst/>
          </a:prstGeom>
        </p:spPr>
      </p:pic>
      <p:pic>
        <p:nvPicPr>
          <p:cNvPr id="10" name="Picture Placeholder 4">
            <a:extLst>
              <a:ext uri="{FF2B5EF4-FFF2-40B4-BE49-F238E27FC236}">
                <a16:creationId xmlns:a16="http://schemas.microsoft.com/office/drawing/2014/main" id="{BEA7465D-A6EC-91D3-E8BF-55D86B089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>
            <a:fillRect/>
          </a:stretch>
        </p:blipFill>
        <p:spPr>
          <a:xfrm>
            <a:off x="4761713" y="4292072"/>
            <a:ext cx="1928926" cy="1931455"/>
          </a:xfrm>
          <a:prstGeom prst="rect">
            <a:avLst/>
          </a:prstGeom>
        </p:spPr>
      </p:pic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E9AC6652-752F-AABE-A3E1-03C785F2B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>
            <a:fillRect/>
          </a:stretch>
        </p:blipFill>
        <p:spPr>
          <a:xfrm>
            <a:off x="5513297" y="4813067"/>
            <a:ext cx="1928926" cy="193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0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C59F2-609D-CC51-9A81-D4D4742E1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600200"/>
            <a:ext cx="3697357" cy="1320103"/>
          </a:xfrm>
        </p:spPr>
        <p:txBody>
          <a:bodyPr/>
          <a:lstStyle/>
          <a:p>
            <a:r>
              <a:rPr lang="en-US" dirty="0"/>
              <a:t>Speaker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D1B8B-D179-D3D2-AB85-BC321ED71D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79922" y="4683844"/>
            <a:ext cx="3236480" cy="365125"/>
          </a:xfrm>
        </p:spPr>
        <p:txBody>
          <a:bodyPr/>
          <a:lstStyle/>
          <a:p>
            <a:r>
              <a:rPr lang="en-US" dirty="0"/>
              <a:t>Emmanuel COLUSSI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E822F-243E-5260-EF20-E8E8089FC6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79922" y="5022548"/>
            <a:ext cx="3236480" cy="365125"/>
          </a:xfrm>
        </p:spPr>
        <p:txBody>
          <a:bodyPr/>
          <a:lstStyle/>
          <a:p>
            <a:r>
              <a:rPr lang="en-US" dirty="0"/>
              <a:t>MySQL Solution Architect EMEA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4B267A-D009-7083-DEE0-DF6A12347D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15" name="Espace réservé pour une image  14">
            <a:extLst>
              <a:ext uri="{FF2B5EF4-FFF2-40B4-BE49-F238E27FC236}">
                <a16:creationId xmlns:a16="http://schemas.microsoft.com/office/drawing/2014/main" id="{82D44E71-7C8C-E6E8-7A6F-EF7CA8D842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" b="1683"/>
          <a:stretch>
            <a:fillRect/>
          </a:stretch>
        </p:blipFill>
        <p:spPr>
          <a:xfrm>
            <a:off x="7644317" y="1677575"/>
            <a:ext cx="2907689" cy="2925386"/>
          </a:xfrm>
        </p:spPr>
      </p:pic>
    </p:spTree>
    <p:extLst>
      <p:ext uri="{BB962C8B-B14F-4D97-AF65-F5344CB8AC3E}">
        <p14:creationId xmlns:p14="http://schemas.microsoft.com/office/powerpoint/2010/main" val="2076653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D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871A40-6EB3-443C-04CF-A14D6E902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C89F435-7C4B-799E-8029-A4F036539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1D3DEB-0BBE-5578-DB12-34DFBCE2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F021B41-8FAC-B263-5D11-256363B7EE13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78BCA8-5AE1-DDE1-56DC-30DCD253CC7F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Surcharge JavaScript des arguments SQL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C3E196-B703-91E8-D56D-A36F6582CA5C}"/>
              </a:ext>
            </a:extLst>
          </p:cNvPr>
          <p:cNvSpPr txBox="1">
            <a:spLocks/>
          </p:cNvSpPr>
          <p:nvPr/>
        </p:nvSpPr>
        <p:spPr>
          <a:xfrm>
            <a:off x="768875" y="1085701"/>
            <a:ext cx="10677525" cy="482314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 pas </a:t>
            </a:r>
            <a:r>
              <a:rPr lang="en-US" sz="2000" dirty="0" err="1"/>
              <a:t>redéclarer</a:t>
            </a:r>
            <a:r>
              <a:rPr lang="en-US" sz="2000" dirty="0"/>
              <a:t> les arguments du </a:t>
            </a:r>
            <a:r>
              <a:rPr lang="en-US" sz="2000" dirty="0" err="1"/>
              <a:t>programme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utilisant</a:t>
            </a:r>
            <a:r>
              <a:rPr lang="en-US" sz="2000" dirty="0"/>
              <a:t> let, var </a:t>
            </a:r>
            <a:r>
              <a:rPr lang="en-US" sz="2000" dirty="0" err="1"/>
              <a:t>ou</a:t>
            </a:r>
            <a:r>
              <a:rPr lang="en-US" sz="2000" dirty="0"/>
              <a:t> const dans les </a:t>
            </a:r>
            <a:r>
              <a:rPr lang="en-US" sz="2000" dirty="0" err="1"/>
              <a:t>programmes</a:t>
            </a:r>
            <a:r>
              <a:rPr lang="en-US" sz="2000" dirty="0"/>
              <a:t> </a:t>
            </a:r>
            <a:r>
              <a:rPr lang="en-US" sz="2000" dirty="0" err="1"/>
              <a:t>stockés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 </a:t>
            </a:r>
            <a:r>
              <a:rPr lang="en-US" sz="2000" dirty="0" err="1"/>
              <a:t>redéclaration</a:t>
            </a:r>
            <a:r>
              <a:rPr lang="en-US" sz="2000" dirty="0"/>
              <a:t> des </a:t>
            </a:r>
            <a:r>
              <a:rPr lang="en-US" sz="2000" dirty="0" err="1"/>
              <a:t>paramètres</a:t>
            </a:r>
            <a:r>
              <a:rPr lang="en-US" sz="2000" dirty="0"/>
              <a:t> </a:t>
            </a:r>
            <a:r>
              <a:rPr lang="en-US" sz="2000" dirty="0" err="1"/>
              <a:t>crée</a:t>
            </a:r>
            <a:r>
              <a:rPr lang="en-US" sz="2000" dirty="0"/>
              <a:t> des variables locales qui </a:t>
            </a:r>
            <a:r>
              <a:rPr lang="en-US" sz="2000" dirty="0" err="1"/>
              <a:t>masquent</a:t>
            </a:r>
            <a:r>
              <a:rPr lang="en-US" sz="2000" dirty="0"/>
              <a:t> les arguments </a:t>
            </a:r>
            <a:r>
              <a:rPr lang="en-US" sz="2000" dirty="0" err="1"/>
              <a:t>d’origine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Cela rend les </a:t>
            </a:r>
            <a:r>
              <a:rPr lang="en-US" sz="2000" dirty="0" err="1"/>
              <a:t>valeurs</a:t>
            </a:r>
            <a:r>
              <a:rPr lang="en-US" sz="2000" dirty="0"/>
              <a:t> </a:t>
            </a:r>
            <a:r>
              <a:rPr lang="en-US" sz="2000" dirty="0" err="1"/>
              <a:t>passées</a:t>
            </a:r>
            <a:r>
              <a:rPr lang="en-US" sz="2000" dirty="0"/>
              <a:t> </a:t>
            </a:r>
            <a:r>
              <a:rPr lang="en-US" sz="2000" dirty="0" err="1"/>
              <a:t>inaccessibles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Utilisez</a:t>
            </a:r>
            <a:r>
              <a:rPr lang="en-US" sz="2000" dirty="0"/>
              <a:t> </a:t>
            </a:r>
            <a:r>
              <a:rPr lang="en-US" sz="2000" dirty="0" err="1"/>
              <a:t>toujours</a:t>
            </a:r>
            <a:r>
              <a:rPr lang="en-US" sz="2000" dirty="0"/>
              <a:t> </a:t>
            </a:r>
            <a:r>
              <a:rPr lang="en-US" sz="2000" dirty="0" err="1"/>
              <a:t>l’argument</a:t>
            </a:r>
            <a:r>
              <a:rPr lang="en-US" sz="2000" dirty="0"/>
              <a:t> </a:t>
            </a:r>
            <a:r>
              <a:rPr lang="en-US" sz="2000" dirty="0" err="1"/>
              <a:t>tel</a:t>
            </a:r>
            <a:r>
              <a:rPr lang="en-US" sz="2000" dirty="0"/>
              <a:t> </a:t>
            </a:r>
            <a:r>
              <a:rPr lang="en-US" sz="2000" dirty="0" err="1"/>
              <a:t>quel</a:t>
            </a:r>
            <a:r>
              <a:rPr lang="en-US" sz="2000" dirty="0"/>
              <a:t> pour </a:t>
            </a:r>
            <a:r>
              <a:rPr lang="en-US" sz="2000" dirty="0" err="1"/>
              <a:t>préserver</a:t>
            </a:r>
            <a:r>
              <a:rPr lang="en-US" sz="2000" dirty="0"/>
              <a:t> </a:t>
            </a:r>
            <a:r>
              <a:rPr lang="en-US" sz="2000" dirty="0" err="1"/>
              <a:t>sa</a:t>
            </a:r>
            <a:r>
              <a:rPr lang="en-US" sz="2000" dirty="0"/>
              <a:t> </a:t>
            </a:r>
            <a:r>
              <a:rPr lang="en-US" sz="2000" dirty="0" err="1"/>
              <a:t>valeur</a:t>
            </a:r>
            <a:r>
              <a:rPr lang="en-US" sz="2000" dirty="0"/>
              <a:t> et son </a:t>
            </a:r>
            <a:r>
              <a:rPr lang="en-US" sz="2000" dirty="0" err="1"/>
              <a:t>comportement</a:t>
            </a:r>
            <a:r>
              <a:rPr lang="en-US" sz="2000" dirty="0"/>
              <a:t> </a:t>
            </a:r>
            <a:r>
              <a:rPr lang="en-US" sz="2000" dirty="0" err="1"/>
              <a:t>d’origine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Example: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CREATE FUNCTION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)RETURNS INT LANGUAGE JAVASCRIPT AS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var x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2*x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$;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OK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0 rows affected (0.03 sec)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SELECT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(10);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ERROR 6000 (HY000): MLE-Type&gt; Cannot convert value 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to 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from MLE in 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(10)'</a:t>
            </a:r>
          </a:p>
        </p:txBody>
      </p:sp>
    </p:spTree>
    <p:extLst>
      <p:ext uri="{BB962C8B-B14F-4D97-AF65-F5344CB8AC3E}">
        <p14:creationId xmlns:p14="http://schemas.microsoft.com/office/powerpoint/2010/main" val="259947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D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1B95C5-AD11-28ED-932E-2F5476AFA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AE1A0AD-5B86-EB9F-4D19-DDA246C93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D035A3-C5C3-87F0-944D-D7BA921FE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5E2B276-BED7-8111-E298-DB0D1241D867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69DA7E-4F0C-02E9-511E-44F3FF706486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n-US" dirty="0" err="1"/>
              <a:t>Exemple</a:t>
            </a:r>
            <a:r>
              <a:rPr lang="en-US" dirty="0"/>
              <a:t> SQL/JavaScript : Plus Grand </a:t>
            </a:r>
            <a:r>
              <a:rPr lang="en-US" dirty="0" err="1"/>
              <a:t>Diviseur</a:t>
            </a:r>
            <a:r>
              <a:rPr lang="en-US" dirty="0"/>
              <a:t> Commun</a:t>
            </a:r>
            <a:endParaRPr lang="fr-CH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E63A7E08-03B0-B0F0-B3B9-E32A605D35CC}"/>
              </a:ext>
            </a:extLst>
          </p:cNvPr>
          <p:cNvSpPr txBox="1">
            <a:spLocks/>
          </p:cNvSpPr>
          <p:nvPr/>
        </p:nvSpPr>
        <p:spPr>
          <a:xfrm>
            <a:off x="812939" y="881639"/>
            <a:ext cx="10671048" cy="40037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3676650" algn="l"/>
                <a:tab pos="7354888" algn="l"/>
              </a:tabLst>
            </a:pPr>
            <a:r>
              <a:rPr lang="en-US" sz="1400" b="1" dirty="0"/>
              <a:t>SQL</a:t>
            </a:r>
            <a:r>
              <a:rPr lang="en-US" dirty="0"/>
              <a:t>	</a:t>
            </a:r>
            <a:r>
              <a:rPr lang="en-US" sz="1400" b="1" dirty="0"/>
              <a:t>JavaScript (like SQL)</a:t>
            </a:r>
            <a:r>
              <a:rPr lang="en-US" dirty="0"/>
              <a:t>	</a:t>
            </a:r>
            <a:r>
              <a:rPr lang="en-US" sz="1400" b="1" dirty="0"/>
              <a:t>JavaScript (optimized)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21E927D7-2562-A455-29A5-E06964101D1F}"/>
              </a:ext>
            </a:extLst>
          </p:cNvPr>
          <p:cNvSpPr txBox="1">
            <a:spLocks/>
          </p:cNvSpPr>
          <p:nvPr/>
        </p:nvSpPr>
        <p:spPr>
          <a:xfrm>
            <a:off x="766762" y="1361519"/>
            <a:ext cx="3408073" cy="546047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DELIMITER //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CREATE FUNCTION gcd_sql(x int, y int) RETURNS int DETERMINISTIC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DECLARE dividend int;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DECLARE divisor int;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DECLARE remainder int;</a:t>
            </a:r>
          </a:p>
          <a:p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-- Order arguments for MOD function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SET dividend := GREATEST(x, y);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SET remainder := LEAST(x, y);</a:t>
            </a:r>
          </a:p>
          <a:p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WHILE remainder != 0 DO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SET divisor = remainder;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SET remainder =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MOD</a:t>
            </a:r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(dividend, divisor);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SET dividend = divisor;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END WHILE;</a:t>
            </a:r>
          </a:p>
          <a:p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RETURN divisor;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DELIMITER ;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9A4B0E8-B6B4-7F3E-0F8A-3A92E9C1D88F}"/>
              </a:ext>
            </a:extLst>
          </p:cNvPr>
          <p:cNvSpPr txBox="1">
            <a:spLocks/>
          </p:cNvSpPr>
          <p:nvPr/>
        </p:nvSpPr>
        <p:spPr>
          <a:xfrm>
            <a:off x="4456083" y="1361519"/>
            <a:ext cx="3300984" cy="546047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CREATE FUNCTION gcd_js(x int, y int) RETURNS int DETERMINISTIC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LANGUAGE JAVASCRIPT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AS $mle$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let dividend=1;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let divisor=1;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let remainder=1;</a:t>
            </a:r>
          </a:p>
          <a:p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// Replicate SQL, but % works fine with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// first argument &gt; second argument</a:t>
            </a: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dividend = (x &gt; y) ? x : y 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remainder = (x &lt; y) ? x : y ;</a:t>
            </a:r>
          </a:p>
          <a:p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while (remainder !== 0) {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divisor = remainder;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remainder = dividend % divisor;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  dividend = divisor;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>
                <a:latin typeface="Courier New" panose="02070309020205020404" pitchFamily="49" charset="0"/>
                <a:cs typeface="Courier New" panose="02070309020205020404" pitchFamily="49" charset="0"/>
              </a:rPr>
              <a:t>return divisor;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$mle$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04D6504B-5B40-93D0-F621-8E98CA4D2290}"/>
              </a:ext>
            </a:extLst>
          </p:cNvPr>
          <p:cNvSpPr txBox="1">
            <a:spLocks/>
          </p:cNvSpPr>
          <p:nvPr/>
        </p:nvSpPr>
        <p:spPr>
          <a:xfrm>
            <a:off x="8145405" y="1361519"/>
            <a:ext cx="3547831" cy="546047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CREATE FUNCTION gcd_js2(arg1 INT, arg2 INT) RETURNS INT DETERMINISTIC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LANGUAGE JAVASCRIPT 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AS $mle$</a:t>
            </a:r>
          </a:p>
          <a:p>
            <a:r>
              <a:rPr lang="en-US" sz="10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let gcd_js_rec = (a, b) =&gt; b ?</a:t>
            </a:r>
          </a:p>
          <a:p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    gcd_js_rec(b, a % b) : Math.abs(a)</a:t>
            </a:r>
          </a:p>
          <a:p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return gcd_js_rec(arg1, arg2)</a:t>
            </a:r>
          </a:p>
          <a:p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$mle$;</a:t>
            </a:r>
          </a:p>
          <a:p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NOTE: no DELIMITER manual handling:</a:t>
            </a:r>
            <a:b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‘;’ DELIMITER is handled transparently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94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D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78DA9E-DAF6-E442-E311-1418F3212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B21D26C-C4CD-01B5-09CF-FDC0FE60D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600D39-A978-989A-5297-00213F34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E53B16B-2729-2C5B-B1C4-3E26302661AA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4B58E0A-B041-9882-B211-D2B501E0D814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n-US" dirty="0"/>
              <a:t>API SQL </a:t>
            </a:r>
            <a:r>
              <a:rPr lang="en-US" dirty="0" err="1"/>
              <a:t>depuis</a:t>
            </a:r>
            <a:r>
              <a:rPr lang="en-US" dirty="0"/>
              <a:t> JavaScript</a:t>
            </a:r>
            <a:endParaRPr lang="fr-CH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64DABA0-1DD3-F1C3-7CEE-2786909C4FC5}"/>
              </a:ext>
            </a:extLst>
          </p:cNvPr>
          <p:cNvSpPr txBox="1">
            <a:spLocks/>
          </p:cNvSpPr>
          <p:nvPr/>
        </p:nvSpPr>
        <p:spPr>
          <a:xfrm>
            <a:off x="757237" y="1046909"/>
            <a:ext cx="10677525" cy="5376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Objets</a:t>
            </a:r>
            <a:r>
              <a:rPr lang="en-US" dirty="0"/>
              <a:t> </a:t>
            </a:r>
            <a:r>
              <a:rPr lang="en-US" dirty="0" err="1"/>
              <a:t>supportés</a:t>
            </a:r>
            <a:r>
              <a:rPr lang="en-US" dirty="0"/>
              <a:t>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–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Métadonnées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pour les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colonnes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du jeu de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résultats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–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Représente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une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seule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ligne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dans un jeu de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résultats</a:t>
            </a:r>
            <a:endParaRPr lang="en-US" sz="16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PreparedStatement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–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Gère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l'exécution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des instructions SQL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préparées</a:t>
            </a:r>
            <a:endParaRPr lang="en-US" sz="16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SqlExecute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–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Exécute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du SQL simple via execute()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SqlResult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– Jeu de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résultats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renvoyé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par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une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instruction SQL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– Capture les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avertissements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générés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lors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de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l'exécution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de la instruction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–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Représente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la session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utilisateur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MySQL</a:t>
            </a:r>
          </a:p>
          <a:p>
            <a:pPr marL="924878" lvl="2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Supporte</a:t>
            </a:r>
            <a:r>
              <a:rPr lang="en-US" sz="14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4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startTransaction</a:t>
            </a:r>
            <a:r>
              <a:rPr lang="en-US" sz="14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(), commit(), rollback()</a:t>
            </a:r>
          </a:p>
          <a:p>
            <a:pPr marL="924878" lvl="2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Donne </a:t>
            </a:r>
            <a:r>
              <a:rPr lang="en-US" sz="14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accès</a:t>
            </a:r>
            <a:r>
              <a:rPr lang="en-US" sz="14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aux variables de session 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Fonctionnalités</a:t>
            </a:r>
            <a:r>
              <a:rPr lang="en-US" dirty="0"/>
              <a:t> </a:t>
            </a:r>
            <a:r>
              <a:rPr lang="en-US" dirty="0" err="1"/>
              <a:t>supplémentaires</a:t>
            </a:r>
            <a:r>
              <a:rPr lang="en-US" dirty="0"/>
              <a:t>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getFunction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() /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getProcedure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()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renvoient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des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objets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Fonction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JavaScript pour les routines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stockées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MySQL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Accès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aux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objets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schéma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, table,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ligne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, et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colonne</a:t>
            </a:r>
            <a:endParaRPr lang="en-US" sz="16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L'espace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de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noms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MySQL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inclut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:</a:t>
            </a:r>
          </a:p>
          <a:p>
            <a:pPr marL="924878" lvl="2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Fonctions</a:t>
            </a:r>
            <a:r>
              <a:rPr lang="en-US" sz="14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4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intégrées</a:t>
            </a:r>
            <a:r>
              <a:rPr lang="en-US" sz="14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SQL</a:t>
            </a:r>
          </a:p>
          <a:p>
            <a:pPr marL="924878" lvl="2" indent="-285750"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SqlError</a:t>
            </a:r>
            <a:r>
              <a:rPr lang="en-US" sz="14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(</a:t>
            </a:r>
            <a:r>
              <a:rPr lang="en-US" sz="14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équivalent</a:t>
            </a:r>
            <a:r>
              <a:rPr lang="en-US" sz="14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à MySQL SIGNAL))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Note: L'API SQL </a:t>
            </a:r>
            <a:r>
              <a:rPr lang="en-US" sz="1600" dirty="0" err="1"/>
              <a:t>est</a:t>
            </a:r>
            <a:r>
              <a:rPr lang="en-US" sz="1600" dirty="0"/>
              <a:t> disponible </a:t>
            </a:r>
            <a:r>
              <a:rPr lang="en-US" sz="1600" dirty="0" err="1"/>
              <a:t>uniquement</a:t>
            </a:r>
            <a:r>
              <a:rPr lang="en-US" sz="1600" dirty="0"/>
              <a:t> dans les </a:t>
            </a:r>
            <a:r>
              <a:rPr lang="en-US" sz="1600" dirty="0" err="1"/>
              <a:t>procédures</a:t>
            </a:r>
            <a:r>
              <a:rPr lang="en-US" sz="1600" dirty="0"/>
              <a:t> </a:t>
            </a:r>
            <a:r>
              <a:rPr lang="en-US" sz="1600" dirty="0" err="1"/>
              <a:t>stockées</a:t>
            </a:r>
            <a:r>
              <a:rPr lang="en-US" sz="1600" dirty="0"/>
              <a:t> JavaScript (non </a:t>
            </a:r>
            <a:r>
              <a:rPr lang="en-US" sz="1600" dirty="0" err="1"/>
              <a:t>supportée</a:t>
            </a:r>
            <a:r>
              <a:rPr lang="en-US" sz="1600" dirty="0"/>
              <a:t> dans les </a:t>
            </a:r>
            <a:r>
              <a:rPr lang="en-US" sz="1600" dirty="0" err="1"/>
              <a:t>fonctions</a:t>
            </a:r>
            <a:r>
              <a:rPr lang="en-US" sz="1600" dirty="0"/>
              <a:t> </a:t>
            </a:r>
            <a:r>
              <a:rPr lang="en-US" sz="1600" dirty="0" err="1"/>
              <a:t>stockées</a:t>
            </a:r>
            <a:r>
              <a:rPr lang="en-US" sz="1600" dirty="0"/>
              <a:t> JavaScript)</a:t>
            </a:r>
          </a:p>
        </p:txBody>
      </p:sp>
    </p:spTree>
    <p:extLst>
      <p:ext uri="{BB962C8B-B14F-4D97-AF65-F5344CB8AC3E}">
        <p14:creationId xmlns:p14="http://schemas.microsoft.com/office/powerpoint/2010/main" val="161916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D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71F208-6D62-DFB3-5E2B-B849793CF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E9F9194-FEE3-853D-1B5E-943E01234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5FF7E74-6950-D1CF-5788-173384676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2662861-60B2-4FC4-9D7A-A118404F0CB8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A62848A-2C64-BCCD-0FAD-76680422D6BF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n-US" dirty="0" err="1"/>
              <a:t>Exemple</a:t>
            </a:r>
            <a:r>
              <a:rPr lang="en-US" dirty="0"/>
              <a:t> SQL dans JavaScript</a:t>
            </a:r>
            <a:endParaRPr lang="fr-CH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B0141A-65A3-BE6B-CED4-C0764904AD9E}"/>
              </a:ext>
            </a:extLst>
          </p:cNvPr>
          <p:cNvSpPr txBox="1">
            <a:spLocks/>
          </p:cNvSpPr>
          <p:nvPr/>
        </p:nvSpPr>
        <p:spPr>
          <a:xfrm>
            <a:off x="771525" y="1283855"/>
            <a:ext cx="10677525" cy="51394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CREATE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PROCEDURE cities_1million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(arg1 CHAR(3)) LANGUAGE JAVASCRIPT 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AS $mle$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console.clear()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let s =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session.sql('SELECT Name FROM world.city WHERE Population &gt; 1000000 AND CountryCode = "' + arg1 + '"')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let res =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s.execute()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let row =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res.fetchOne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while(row) {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console.log(row.toArray()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row = res.fetchOne()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$mle$;</a:t>
            </a:r>
          </a:p>
          <a:p>
            <a:pPr marL="0" lvl="1" indent="0">
              <a:lnSpc>
                <a:spcPct val="120000"/>
              </a:lnSpc>
              <a:spcBef>
                <a:spcPts val="120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CALL cities_1million('ITA');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Query OK, 0 rows affected (0.0030 sec)</a:t>
            </a:r>
          </a:p>
          <a:p>
            <a:pPr marL="0" lvl="1" indent="0">
              <a:lnSpc>
                <a:spcPct val="120000"/>
              </a:lnSpc>
              <a:spcBef>
                <a:spcPts val="120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mysql&gt; </a:t>
            </a:r>
            <a:r>
              <a:rPr lang="en-US" sz="1200" b="1">
                <a:latin typeface="Courier New" panose="02070309020205020404" pitchFamily="49" charset="0"/>
                <a:cs typeface="Courier New" panose="02070309020205020404" pitchFamily="49" charset="0"/>
              </a:rPr>
              <a:t>SELECT mle_session_state("stdout") </a:t>
            </a: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AS 'STDOUT';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+---------------------+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| STDOUT              |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+---------------------+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| Roma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Milano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Napoli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09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D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80C302-CE2B-B53F-8C9D-7D109851B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A97517F-DCF1-5D90-B72D-CA359D1D6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BF4F31-2BC0-1677-DA1A-FBD1B1A97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F6FF74B-15BD-F56A-7538-7FB263F21D3B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A557E7-E06C-190D-9CC6-F91658F55ADE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n-US" dirty="0" err="1"/>
              <a:t>Informations</a:t>
            </a:r>
            <a:r>
              <a:rPr lang="en-US" dirty="0"/>
              <a:t> sur la session JavaScript</a:t>
            </a:r>
            <a:endParaRPr lang="fr-CH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38DFBDDD-E35F-D810-C4E1-BBC0006D6E54}"/>
              </a:ext>
            </a:extLst>
          </p:cNvPr>
          <p:cNvSpPr txBox="1">
            <a:spLocks/>
          </p:cNvSpPr>
          <p:nvPr/>
        </p:nvSpPr>
        <p:spPr>
          <a:xfrm>
            <a:off x="771526" y="1600200"/>
            <a:ext cx="6608330" cy="507539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elle</a:t>
            </a:r>
            <a:r>
              <a:rPr lang="en-US" dirty="0"/>
              <a:t> </a:t>
            </a:r>
            <a:r>
              <a:rPr lang="en-US" dirty="0" err="1"/>
              <a:t>n'est</a:t>
            </a:r>
            <a:r>
              <a:rPr lang="en-US" dirty="0"/>
              <a:t> pas </a:t>
            </a:r>
            <a:r>
              <a:rPr lang="en-US" dirty="0" err="1"/>
              <a:t>effacée</a:t>
            </a:r>
            <a:r>
              <a:rPr lang="en-US" dirty="0"/>
              <a:t>, la sortie de la console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ajoutée</a:t>
            </a:r>
            <a:r>
              <a:rPr lang="en-US" dirty="0"/>
              <a:t> à </a:t>
            </a:r>
            <a:r>
              <a:rPr lang="en-US" dirty="0" err="1"/>
              <a:t>l’état</a:t>
            </a:r>
            <a:r>
              <a:rPr lang="en-US" dirty="0"/>
              <a:t> de la session </a:t>
            </a:r>
            <a:r>
              <a:rPr lang="en-US" dirty="0" err="1"/>
              <a:t>existant</a:t>
            </a:r>
            <a:r>
              <a:rPr lang="en-US" dirty="0"/>
              <a:t> à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exécution</a:t>
            </a:r>
            <a:endParaRPr lang="en-US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Le </a:t>
            </a:r>
            <a:r>
              <a:rPr lang="en-US" dirty="0" err="1"/>
              <a:t>composant</a:t>
            </a:r>
            <a:r>
              <a:rPr lang="en-US" dirty="0"/>
              <a:t> MLE </a:t>
            </a:r>
            <a:r>
              <a:rPr lang="en-US" dirty="0" err="1"/>
              <a:t>fournit</a:t>
            </a:r>
            <a:r>
              <a:rPr lang="en-US" dirty="0"/>
              <a:t>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fonctions</a:t>
            </a:r>
            <a:r>
              <a:rPr lang="en-US" dirty="0"/>
              <a:t> chargeables pour </a:t>
            </a:r>
            <a:r>
              <a:rPr lang="en-US" dirty="0" err="1"/>
              <a:t>travailler</a:t>
            </a:r>
            <a:r>
              <a:rPr lang="en-US" dirty="0"/>
              <a:t> avec les sessions </a:t>
            </a:r>
            <a:r>
              <a:rPr lang="en-US" dirty="0" err="1"/>
              <a:t>utilisateur</a:t>
            </a:r>
            <a:r>
              <a:rPr lang="en-US" dirty="0"/>
              <a:t> MLE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mle_session_reset</a:t>
            </a:r>
            <a:r>
              <a:rPr lang="en-US" dirty="0"/>
              <a:t>()</a:t>
            </a:r>
          </a:p>
          <a:p>
            <a:pPr marL="7429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Efface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l’état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actuel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de la session MLE</a:t>
            </a:r>
          </a:p>
          <a:p>
            <a:pPr marL="7429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Peut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réinitialiser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toutes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ou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certaines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parties: "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stdout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", "stderr", "output"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mle_session_state</a:t>
            </a:r>
            <a:r>
              <a:rPr lang="en-US" dirty="0"/>
              <a:t>()</a:t>
            </a:r>
          </a:p>
          <a:p>
            <a:pPr marL="7429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Renvoie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des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informations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sur la session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concernant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le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programme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stocké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MLE le plus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récemment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exécuté</a:t>
            </a:r>
            <a:endParaRPr lang="en-US" sz="16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  <a:p>
            <a:pPr marL="7429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Inclut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la sortie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accumulée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de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console.log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() /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console.error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()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mle_set_session_state</a:t>
            </a:r>
            <a:r>
              <a:rPr lang="en-US" dirty="0"/>
              <a:t>()</a:t>
            </a:r>
          </a:p>
          <a:p>
            <a:pPr marL="74295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Définit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des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règles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de conversion pour faire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correspondre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les types MySQL INTEGER et DECIMAL aux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valeurs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JavaScrip</a:t>
            </a:r>
            <a:endParaRPr lang="en-US" sz="16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D06A8933-7DBA-0274-9060-007617E49BB4}"/>
              </a:ext>
            </a:extLst>
          </p:cNvPr>
          <p:cNvSpPr txBox="1"/>
          <p:nvPr/>
        </p:nvSpPr>
        <p:spPr>
          <a:xfrm>
            <a:off x="7555347" y="1600200"/>
            <a:ext cx="4119418" cy="45196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 err="1">
                <a:cs typeface="Oracle Sans" panose="020B0503020204020204" pitchFamily="34" charset="0"/>
              </a:rPr>
              <a:t>Exemple</a:t>
            </a:r>
            <a:endParaRPr lang="en-US" dirty="0">
              <a:cs typeface="Oracle Sans" panose="020B0503020204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CREATE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PROCEDURE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helloword_js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LANGUAGE JAVASCRIPT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AS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("Hello World")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$;</a:t>
            </a:r>
          </a:p>
          <a:p>
            <a:pPr>
              <a:lnSpc>
                <a:spcPct val="130000"/>
              </a:lnSpc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helloword_js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Query OK, 0 rows affected (0.0072 sec)</a:t>
            </a:r>
          </a:p>
          <a:p>
            <a:pPr>
              <a:lnSpc>
                <a:spcPct val="130000"/>
              </a:lnSpc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mle_session_state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AS 'STDOUT’;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+--------------+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STDOUT       |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+--------------+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Hello World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+--------------+</a:t>
            </a:r>
          </a:p>
        </p:txBody>
      </p:sp>
    </p:spTree>
    <p:extLst>
      <p:ext uri="{BB962C8B-B14F-4D97-AF65-F5344CB8AC3E}">
        <p14:creationId xmlns:p14="http://schemas.microsoft.com/office/powerpoint/2010/main" val="258723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D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E1BED0-746E-BAE9-2BD3-A207ABF28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B05AADF-C423-E449-E191-209D0512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74D47D-689A-2019-C3A1-78E9BB82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3ADF80B-AC44-F097-9A51-84E5E5FD4875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4473D7-60FF-981F-0204-BFE882DE4A28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n-US" dirty="0" err="1"/>
              <a:t>SqlError</a:t>
            </a:r>
            <a:r>
              <a:rPr lang="en-US" dirty="0"/>
              <a:t> Object</a:t>
            </a:r>
            <a:endParaRPr lang="fr-CH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5C27FC-F946-8903-4DD1-54F8CFE772EC}"/>
              </a:ext>
            </a:extLst>
          </p:cNvPr>
          <p:cNvSpPr txBox="1">
            <a:spLocks/>
          </p:cNvSpPr>
          <p:nvPr/>
        </p:nvSpPr>
        <p:spPr>
          <a:xfrm>
            <a:off x="768875" y="1046909"/>
            <a:ext cx="10677525" cy="533520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Vous </a:t>
            </a:r>
            <a:r>
              <a:rPr lang="en-US" dirty="0" err="1"/>
              <a:t>pouvez</a:t>
            </a:r>
            <a:r>
              <a:rPr lang="en-US" dirty="0"/>
              <a:t> </a:t>
            </a:r>
            <a:r>
              <a:rPr lang="en-US" dirty="0" err="1"/>
              <a:t>créer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SqlError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utilisant</a:t>
            </a:r>
            <a:r>
              <a:rPr lang="en-US" dirty="0"/>
              <a:t> le </a:t>
            </a:r>
            <a:r>
              <a:rPr lang="en-US" dirty="0" err="1"/>
              <a:t>constructeur</a:t>
            </a:r>
            <a:r>
              <a:rPr lang="en-US" dirty="0"/>
              <a:t> </a:t>
            </a:r>
            <a:r>
              <a:rPr lang="en-US" dirty="0" err="1"/>
              <a:t>illustré</a:t>
            </a:r>
            <a:r>
              <a:rPr lang="en-US" dirty="0"/>
              <a:t> </a:t>
            </a:r>
            <a:r>
              <a:rPr lang="en-US" dirty="0" err="1"/>
              <a:t>ici</a:t>
            </a:r>
            <a:r>
              <a:rPr lang="en-US" dirty="0"/>
              <a:t>: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SqlError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sql_state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Number,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String,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error_number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Number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Lorsqu'une</a:t>
            </a:r>
            <a:r>
              <a:rPr lang="en-US" dirty="0"/>
              <a:t> </a:t>
            </a:r>
            <a:r>
              <a:rPr lang="en-US" dirty="0" err="1"/>
              <a:t>SqlError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levée,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erreur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générée</a:t>
            </a:r>
            <a:r>
              <a:rPr lang="en-US" dirty="0"/>
              <a:t> dans MySQL, </a:t>
            </a:r>
            <a:r>
              <a:rPr lang="en-US" dirty="0" err="1"/>
              <a:t>similaire</a:t>
            </a:r>
            <a:r>
              <a:rPr lang="en-US" dirty="0"/>
              <a:t> à </a:t>
            </a:r>
            <a:r>
              <a:rPr lang="en-US" dirty="0" err="1"/>
              <a:t>celle</a:t>
            </a:r>
            <a:r>
              <a:rPr lang="en-US" dirty="0"/>
              <a:t> levée par </a:t>
            </a:r>
            <a:r>
              <a:rPr lang="en-US" dirty="0" err="1"/>
              <a:t>une</a:t>
            </a:r>
            <a:r>
              <a:rPr lang="en-US" dirty="0"/>
              <a:t> instruction SIGNAL, </a:t>
            </a:r>
            <a:r>
              <a:rPr lang="en-US" dirty="0" err="1"/>
              <a:t>comme</a:t>
            </a:r>
            <a:r>
              <a:rPr lang="en-US" dirty="0"/>
              <a:t> par </a:t>
            </a:r>
            <a:r>
              <a:rPr lang="en-US" dirty="0" err="1"/>
              <a:t>exemple</a:t>
            </a:r>
            <a:r>
              <a:rPr lang="en-US" dirty="0"/>
              <a:t> :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CREATE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PROCEDURE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test_catch_throw_signal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LANGUAGE JAVASCRIPT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AS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try {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throw new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mysql.SQLError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(45000, 'Some error', 1001)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catch (e) {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(e)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$&gt; $$;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Query OK, 0 rows affected (0.02 sec)</a:t>
            </a:r>
          </a:p>
          <a:p>
            <a:pPr marL="628650" lvl="1" indent="0">
              <a:lnSpc>
                <a:spcPct val="120000"/>
              </a:lnSpc>
              <a:spcBef>
                <a:spcPts val="1200"/>
              </a:spcBef>
              <a:buSzTx/>
              <a:buFont typeface="Arial" panose="020B0604020202020204" pitchFamily="34" charset="0"/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test_catch_throw_signal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Query OK, 0 rows affected (0.04 sec)</a:t>
            </a:r>
          </a:p>
          <a:p>
            <a:pPr marL="628650" lvl="1" indent="0">
              <a:lnSpc>
                <a:spcPct val="120000"/>
              </a:lnSpc>
              <a:spcBef>
                <a:spcPts val="1200"/>
              </a:spcBef>
              <a:buSzTx/>
              <a:buFont typeface="Arial" panose="020B0604020202020204" pitchFamily="34" charset="0"/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mle_session_state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\G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*************************** 1. row ***************************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org.graalvm.polyglot.nativeapi.PolyglotNativeAPI$CallbackException: SQL-CALLOUT:</a:t>
            </a:r>
          </a:p>
          <a:p>
            <a:pPr marL="6286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Error code: 1001 Error state: 45000 Error message: `Some error`</a:t>
            </a:r>
          </a:p>
        </p:txBody>
      </p:sp>
    </p:spTree>
    <p:extLst>
      <p:ext uri="{BB962C8B-B14F-4D97-AF65-F5344CB8AC3E}">
        <p14:creationId xmlns:p14="http://schemas.microsoft.com/office/powerpoint/2010/main" val="146173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D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DA95F-14FD-9552-F3E9-9C8EE870D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1BB4B75-F428-5250-7DE5-402378D43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F72918-4E2A-A3A0-7F28-A45353CCF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609A773-D713-B505-90B2-4573BACE7D6B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17C3B6-3784-FFDB-8455-61327F92FDEC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Gestion des erreurs en JavaScript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E6F895C5-032D-3F1D-72A3-E9430A8B4B41}"/>
              </a:ext>
            </a:extLst>
          </p:cNvPr>
          <p:cNvSpPr txBox="1">
            <a:spLocks/>
          </p:cNvSpPr>
          <p:nvPr/>
        </p:nvSpPr>
        <p:spPr>
          <a:xfrm>
            <a:off x="762000" y="937987"/>
            <a:ext cx="10838584" cy="552721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Une instruction SQL qui </a:t>
            </a:r>
            <a:r>
              <a:rPr lang="en-US" dirty="0" err="1"/>
              <a:t>provoque</a:t>
            </a:r>
            <a:r>
              <a:rPr lang="en-US" dirty="0"/>
              <a:t> des </a:t>
            </a:r>
            <a:r>
              <a:rPr lang="en-US" dirty="0" err="1"/>
              <a:t>erreurs</a:t>
            </a:r>
            <a:r>
              <a:rPr lang="en-US" dirty="0"/>
              <a:t> non </a:t>
            </a:r>
            <a:r>
              <a:rPr lang="en-US" dirty="0" err="1"/>
              <a:t>gérées</a:t>
            </a:r>
            <a:r>
              <a:rPr lang="en-US" dirty="0"/>
              <a:t> dans le </a:t>
            </a:r>
            <a:r>
              <a:rPr lang="en-US" dirty="0" err="1"/>
              <a:t>programme</a:t>
            </a:r>
            <a:r>
              <a:rPr lang="en-US" dirty="0"/>
              <a:t> </a:t>
            </a:r>
            <a:r>
              <a:rPr lang="en-US" dirty="0" err="1"/>
              <a:t>stocké</a:t>
            </a:r>
            <a:r>
              <a:rPr lang="en-US" dirty="0"/>
              <a:t> les </a:t>
            </a:r>
            <a:r>
              <a:rPr lang="en-US" dirty="0" err="1"/>
              <a:t>renvoie</a:t>
            </a:r>
            <a:r>
              <a:rPr lang="en-US" dirty="0"/>
              <a:t> au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 </a:t>
            </a:r>
            <a:r>
              <a:rPr lang="en-US" dirty="0" err="1"/>
              <a:t>erreurs</a:t>
            </a:r>
            <a:r>
              <a:rPr lang="en-US" dirty="0"/>
              <a:t> </a:t>
            </a:r>
            <a:r>
              <a:rPr lang="en-US" dirty="0" err="1"/>
              <a:t>peuvent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gérées</a:t>
            </a:r>
            <a:r>
              <a:rPr lang="en-US" dirty="0"/>
              <a:t> à </a:t>
            </a:r>
            <a:r>
              <a:rPr lang="en-US" dirty="0" err="1"/>
              <a:t>l’aide</a:t>
            </a:r>
            <a:r>
              <a:rPr lang="en-US" dirty="0"/>
              <a:t> d’un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plusieurs</a:t>
            </a:r>
            <a:r>
              <a:rPr lang="en-US" dirty="0"/>
              <a:t> blocs “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try ... catch</a:t>
            </a:r>
            <a:r>
              <a:rPr lang="en-US" dirty="0"/>
              <a:t>"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CREATE PROCEDURE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jssp_catch_errors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(IN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VARCHAR(200)) LANGUAGE JAVASCRIPT 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AS $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 var result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session.sql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).execute()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catch (e)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console.error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("\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Error: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\n"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":\n"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e.message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$;</a:t>
            </a:r>
          </a:p>
          <a:p>
            <a:pPr marL="534988">
              <a:lnSpc>
                <a:spcPct val="120000"/>
              </a:lnSpc>
              <a:spcBef>
                <a:spcPts val="1200"/>
              </a:spcBef>
            </a:pP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CALL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jssp_catch_errors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("SELECT * FROM bogus");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Query OK, 0 rows affected (0.01 sec)</a:t>
            </a:r>
          </a:p>
          <a:p>
            <a:pPr marL="534988">
              <a:lnSpc>
                <a:spcPct val="120000"/>
              </a:lnSpc>
              <a:spcBef>
                <a:spcPts val="1200"/>
              </a:spcBef>
            </a:pP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mle_session_state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('stderr')\G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*************************** 1. row ***************************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mle_session_state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('stderr'):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JS Error: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org.graalvm.polyglot.nativeapi.PolyglotNativeAPI$CallbackException:</a:t>
            </a:r>
          </a:p>
          <a:p>
            <a:pPr marL="534988">
              <a:lnSpc>
                <a:spcPct val="120000"/>
              </a:lnSpc>
              <a:spcBef>
                <a:spcPts val="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SQL-CALLOUT: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Error code: 1146 Error state: 42S02 Error message: Table 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test.bogus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 doesn't exist</a:t>
            </a:r>
          </a:p>
        </p:txBody>
      </p:sp>
    </p:spTree>
    <p:extLst>
      <p:ext uri="{BB962C8B-B14F-4D97-AF65-F5344CB8AC3E}">
        <p14:creationId xmlns:p14="http://schemas.microsoft.com/office/powerpoint/2010/main" val="335575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2E14F-66EC-E43F-E15D-4949261EB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F86E7E-EBA0-CB53-A67D-8201A7CB2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E8CB29-E849-63C1-7ED5-CD35CF04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CCDDC1-1BD5-3F84-7208-E68FF74F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Bibliothèques JavaScript dans MySQL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CA4BE228-290D-5D30-30ED-3B20C0A71D0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89" y="4135193"/>
            <a:ext cx="10158984" cy="681251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968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39F6-6EE4-C1B1-0A60-B31CBC140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B26A868-53D0-3E1E-84DB-C19CDA2A5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B4F80F-369B-B100-1F53-303A6DBF4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E3DA1B-EE78-DF9A-958C-BA635C363F2B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048E383-A8BF-7B5E-6FDB-FB0A2F039950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Bibliothèques JavaScript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F2789493-D137-1B90-C0F0-44C274EA4A79}"/>
              </a:ext>
            </a:extLst>
          </p:cNvPr>
          <p:cNvSpPr txBox="1">
            <a:spLocks/>
          </p:cNvSpPr>
          <p:nvPr/>
        </p:nvSpPr>
        <p:spPr>
          <a:xfrm>
            <a:off x="768875" y="996497"/>
            <a:ext cx="10677525" cy="51451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L’un</a:t>
            </a:r>
            <a:r>
              <a:rPr lang="en-US" dirty="0"/>
              <a:t> des </a:t>
            </a:r>
            <a:r>
              <a:rPr lang="en-US" dirty="0" err="1"/>
              <a:t>avantages</a:t>
            </a:r>
            <a:r>
              <a:rPr lang="en-US" dirty="0"/>
              <a:t> de JavaScript </a:t>
            </a:r>
            <a:r>
              <a:rPr lang="en-US" dirty="0" err="1"/>
              <a:t>est</a:t>
            </a:r>
            <a:r>
              <a:rPr lang="en-US" dirty="0"/>
              <a:t> la </a:t>
            </a:r>
            <a:r>
              <a:rPr lang="en-US" dirty="0" err="1"/>
              <a:t>possibilité</a:t>
            </a:r>
            <a:r>
              <a:rPr lang="en-US" dirty="0"/>
              <a:t> de </a:t>
            </a:r>
            <a:r>
              <a:rPr lang="en-US" dirty="0" err="1"/>
              <a:t>créer</a:t>
            </a:r>
            <a:r>
              <a:rPr lang="en-US" dirty="0"/>
              <a:t> et de </a:t>
            </a:r>
            <a:r>
              <a:rPr lang="en-US" dirty="0" err="1"/>
              <a:t>réutiliser</a:t>
            </a:r>
            <a:r>
              <a:rPr lang="en-US" dirty="0"/>
              <a:t> des bibliothèques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Réduire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la duplication de code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Mieux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assurer la maintenance du code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Mieux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encapsuler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le code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Améliorer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les performances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 </a:t>
            </a:r>
            <a:r>
              <a:rPr lang="en-US" dirty="0" err="1"/>
              <a:t>prise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charge du </a:t>
            </a:r>
            <a:r>
              <a:rPr lang="en-US" dirty="0" err="1"/>
              <a:t>langage</a:t>
            </a:r>
            <a:r>
              <a:rPr lang="en-US" dirty="0"/>
              <a:t> JavaScript dans MySQL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conforme</a:t>
            </a:r>
            <a:r>
              <a:rPr lang="en-US" dirty="0"/>
              <a:t> à la </a:t>
            </a:r>
            <a:r>
              <a:rPr lang="en-US" dirty="0" err="1"/>
              <a:t>norme</a:t>
            </a:r>
            <a:r>
              <a:rPr lang="en-US" dirty="0"/>
              <a:t> ECMAScript 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 bibliothèques </a:t>
            </a:r>
            <a:r>
              <a:rPr lang="en-US" dirty="0" err="1"/>
              <a:t>peuvent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Créées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à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l’intérieur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de MySQL, avec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une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syntaxe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spécifique</a:t>
            </a:r>
            <a:endParaRPr lang="en-US" sz="16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Inclure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d’autres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bibliothèques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disponibles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dans la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même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instance MySQL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Chargées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à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partir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d’un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fichier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,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en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ajoutant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un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en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-tête et un pied de page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spécifiques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à SQL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Pour </a:t>
            </a:r>
            <a:r>
              <a:rPr lang="en-US" dirty="0" err="1"/>
              <a:t>créer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bibliothèque, </a:t>
            </a:r>
            <a:r>
              <a:rPr lang="en-US" dirty="0" err="1"/>
              <a:t>utilisez</a:t>
            </a:r>
            <a:r>
              <a:rPr lang="en-US" dirty="0"/>
              <a:t> la </a:t>
            </a:r>
            <a:r>
              <a:rPr lang="en-US" dirty="0" err="1"/>
              <a:t>déclaration</a:t>
            </a:r>
            <a:r>
              <a:rPr lang="en-US" dirty="0"/>
              <a:t> CREATE LIBRARY, </a:t>
            </a:r>
            <a:r>
              <a:rPr lang="en-US" dirty="0" err="1"/>
              <a:t>comme</a:t>
            </a:r>
            <a:r>
              <a:rPr lang="en-US" dirty="0"/>
              <a:t> :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LIBRARY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IF NOT EXISTS jslib.lib1 LANGUAGE JAVASCRIPT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AS 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 function f(n)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n * 2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$;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0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7533B-0512-A73F-B3DA-55A6156C4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8EF594E-3DC7-0B6F-CFF0-9CC314969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D7E5F6-2F9B-674F-D856-A9F4EDD18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75C3A75-A088-25D0-B8C3-34467C378B31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Importer des bibliothèques dans un programme stocké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6564B2-4034-1135-8241-C1C6FBDE152C}"/>
              </a:ext>
            </a:extLst>
          </p:cNvPr>
          <p:cNvSpPr txBox="1">
            <a:spLocks/>
          </p:cNvSpPr>
          <p:nvPr/>
        </p:nvSpPr>
        <p:spPr>
          <a:xfrm>
            <a:off x="771525" y="1600199"/>
            <a:ext cx="10677525" cy="482314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Une nouvelle clause USING a </a:t>
            </a:r>
            <a:r>
              <a:rPr lang="en-US" sz="2000" dirty="0" err="1"/>
              <a:t>été</a:t>
            </a:r>
            <a:r>
              <a:rPr lang="en-US" sz="2000" dirty="0"/>
              <a:t> </a:t>
            </a:r>
            <a:r>
              <a:rPr lang="en-US" sz="2000" dirty="0" err="1"/>
              <a:t>introduite</a:t>
            </a:r>
            <a:r>
              <a:rPr lang="en-US" sz="2000" dirty="0"/>
              <a:t> pour les </a:t>
            </a:r>
            <a:r>
              <a:rPr lang="en-US" sz="2000" dirty="0" err="1"/>
              <a:t>fonctions</a:t>
            </a:r>
            <a:r>
              <a:rPr lang="en-US" sz="2000" dirty="0"/>
              <a:t> et </a:t>
            </a:r>
            <a:r>
              <a:rPr lang="en-US" sz="2000" dirty="0" err="1"/>
              <a:t>procédures</a:t>
            </a:r>
            <a:r>
              <a:rPr lang="en-US" sz="2000" dirty="0"/>
              <a:t> </a:t>
            </a:r>
            <a:r>
              <a:rPr lang="en-US" sz="2000" dirty="0" err="1"/>
              <a:t>stockées</a:t>
            </a:r>
            <a:endParaRPr lang="en-US" sz="20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Exemple</a:t>
            </a:r>
            <a:endParaRPr lang="en-US" sz="16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CREATE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 foo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 INTEGER) RETURNS INTEGER LANGUAGE JAVASCRIPT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USING (jslib.lib1 AS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mylib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jslib.lib2 AS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yourlib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AS $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mylib.f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(n) +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yourlib.g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$;</a:t>
            </a:r>
          </a:p>
          <a:p>
            <a:pPr marL="285750" lvl="1" indent="-285750">
              <a:buSzTx/>
            </a:pPr>
            <a:r>
              <a:rPr lang="en-US" sz="2000" dirty="0"/>
              <a:t>La </a:t>
            </a:r>
            <a:r>
              <a:rPr lang="en-US" sz="2000" dirty="0" err="1"/>
              <a:t>syntaxe</a:t>
            </a:r>
            <a:r>
              <a:rPr lang="en-US" sz="2000" dirty="0"/>
              <a:t> JavaScript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dirty="0" err="1"/>
              <a:t>vérifiée</a:t>
            </a:r>
            <a:r>
              <a:rPr lang="en-US" sz="2000" dirty="0"/>
              <a:t> </a:t>
            </a:r>
            <a:r>
              <a:rPr lang="en-US" sz="2000" dirty="0" err="1"/>
              <a:t>lors</a:t>
            </a:r>
            <a:r>
              <a:rPr lang="en-US" sz="2000" dirty="0"/>
              <a:t> de la </a:t>
            </a:r>
            <a:r>
              <a:rPr lang="en-US" sz="2000" dirty="0" err="1"/>
              <a:t>création</a:t>
            </a:r>
            <a:r>
              <a:rPr lang="en-US" sz="2000" dirty="0"/>
              <a:t> de la bibliothèque, </a:t>
            </a:r>
            <a:r>
              <a:rPr lang="en-US" sz="2000" dirty="0" err="1"/>
              <a:t>comme</a:t>
            </a:r>
            <a:r>
              <a:rPr lang="en-US" sz="2000" dirty="0"/>
              <a:t> </a:t>
            </a:r>
            <a:r>
              <a:rPr lang="en-US" sz="2000" dirty="0" err="1"/>
              <a:t>montré</a:t>
            </a:r>
            <a:r>
              <a:rPr lang="en-US" sz="2000" dirty="0"/>
              <a:t> </a:t>
            </a:r>
            <a:r>
              <a:rPr lang="en-US" sz="2000" dirty="0" err="1"/>
              <a:t>ici</a:t>
            </a:r>
            <a:r>
              <a:rPr lang="en-US" sz="2000" dirty="0"/>
              <a:t>: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14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LIBRARY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IF NOT EXISTS jslib.lib3 LANGUAGE JAVASCRIPT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AS $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export function f(n) {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 $ 2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$;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ERROR 6113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(HY000): JavaScript&gt;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SyntaxError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lib3:3:17 Expected ; but found $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 n $ 2</a:t>
            </a:r>
          </a:p>
          <a:p>
            <a:pPr marL="534988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^</a:t>
            </a:r>
          </a:p>
        </p:txBody>
      </p:sp>
    </p:spTree>
    <p:extLst>
      <p:ext uri="{BB962C8B-B14F-4D97-AF65-F5344CB8AC3E}">
        <p14:creationId xmlns:p14="http://schemas.microsoft.com/office/powerpoint/2010/main" val="285271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F37B2-1594-4664-B5C7-336B2EEDB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C7805-1919-4077-848A-FBF1906B8C06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pic>
        <p:nvPicPr>
          <p:cNvPr id="8" name="Picture Placeholder 84">
            <a:extLst>
              <a:ext uri="{FF2B5EF4-FFF2-40B4-BE49-F238E27FC236}">
                <a16:creationId xmlns:a16="http://schemas.microsoft.com/office/drawing/2014/main" id="{A2A08868-72DB-0AD6-BC06-780BC5033C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" r="85"/>
          <a:stretch/>
        </p:blipFill>
        <p:spPr>
          <a:xfrm>
            <a:off x="10435620" y="3476901"/>
            <a:ext cx="929788" cy="929788"/>
          </a:xfrm>
          <a:prstGeom prst="rect">
            <a:avLst/>
          </a:prstGeom>
        </p:spPr>
      </p:pic>
      <p:pic>
        <p:nvPicPr>
          <p:cNvPr id="10" name="Picture Placeholder 84">
            <a:extLst>
              <a:ext uri="{FF2B5EF4-FFF2-40B4-BE49-F238E27FC236}">
                <a16:creationId xmlns:a16="http://schemas.microsoft.com/office/drawing/2014/main" id="{CFE7CF03-AF20-794E-C9C9-162F5A086F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" r="85"/>
          <a:stretch/>
        </p:blipFill>
        <p:spPr>
          <a:xfrm>
            <a:off x="5943350" y="3012007"/>
            <a:ext cx="929788" cy="92978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C63E4D-DB02-9B2D-39A2-26FB44F7F623}"/>
              </a:ext>
            </a:extLst>
          </p:cNvPr>
          <p:cNvSpPr txBox="1">
            <a:spLocks/>
          </p:cNvSpPr>
          <p:nvPr/>
        </p:nvSpPr>
        <p:spPr>
          <a:xfrm>
            <a:off x="490566" y="2942032"/>
            <a:ext cx="5745379" cy="36512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-36576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Tx/>
              <a:buFont typeface="+mj-lt"/>
              <a:buAutoNum type="arabicPeriod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54864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73152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91440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4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lang="en-US" sz="12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fr-CH" dirty="0"/>
              <a:t>   👉  Programmation stockée JavaScript dans MySQL</a:t>
            </a:r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9DEB79-C2FC-694E-9819-6572A57E1E13}"/>
              </a:ext>
            </a:extLst>
          </p:cNvPr>
          <p:cNvSpPr txBox="1">
            <a:spLocks/>
          </p:cNvSpPr>
          <p:nvPr/>
        </p:nvSpPr>
        <p:spPr>
          <a:xfrm>
            <a:off x="490566" y="2556427"/>
            <a:ext cx="5160187" cy="36512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-36576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Tx/>
              <a:buFont typeface="+mj-lt"/>
              <a:buAutoNum type="arabicPeriod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54864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73152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91440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4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lang="en-US" sz="12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fr-CH" dirty="0"/>
              <a:t>  👉   Programmation stockée SQL dans MySQL</a:t>
            </a:r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6CBECD-FB9A-9560-DB93-2910C76E8795}"/>
              </a:ext>
            </a:extLst>
          </p:cNvPr>
          <p:cNvSpPr txBox="1">
            <a:spLocks/>
          </p:cNvSpPr>
          <p:nvPr/>
        </p:nvSpPr>
        <p:spPr>
          <a:xfrm>
            <a:off x="490565" y="3348117"/>
            <a:ext cx="5745379" cy="36512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-36576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Tx/>
              <a:buFont typeface="+mj-lt"/>
              <a:buAutoNum type="arabicPeriod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54864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73152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91440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4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lang="en-US" sz="12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fr-CH" dirty="0"/>
              <a:t>   👉  Bibliothèques JavaScript MySQL</a:t>
            </a:r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B9A1BD-EF73-D7B3-7735-4615D4C06D14}"/>
              </a:ext>
            </a:extLst>
          </p:cNvPr>
          <p:cNvSpPr txBox="1">
            <a:spLocks/>
          </p:cNvSpPr>
          <p:nvPr/>
        </p:nvSpPr>
        <p:spPr>
          <a:xfrm>
            <a:off x="490565" y="2191301"/>
            <a:ext cx="5745379" cy="36512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marR="0" indent="-36576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Tx/>
              <a:buFont typeface="+mj-lt"/>
              <a:buAutoNum type="arabicPeriod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54864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bg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73152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91440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4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lang="en-US" sz="1200" kern="1200" dirty="0">
                <a:solidFill>
                  <a:schemeClr val="bg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fr-CH" dirty="0"/>
              <a:t>   👉  Introduction à MySQL Enterprise Edition</a:t>
            </a:r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  <a:p>
            <a:pPr indent="0">
              <a:buNone/>
            </a:pPr>
            <a:endParaRPr lang="fr-CH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488ED3A-CFFC-5E8A-71E9-00C3023B0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244" y="1005363"/>
            <a:ext cx="5236586" cy="523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7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7725B-B81F-7D0C-6B08-AF13652BC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4A1FCB6-104F-C9E7-5484-1A4190171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8D1F4D-FE56-E6AF-E0DE-D8BA4D8D9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01A2AC-6B82-94BD-D352-4C4A795459AB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Import de bibliothèques externes 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D7F3C98-5E9F-6F7A-E90F-1338599CCE96}"/>
              </a:ext>
            </a:extLst>
          </p:cNvPr>
          <p:cNvSpPr txBox="1">
            <a:spLocks/>
          </p:cNvSpPr>
          <p:nvPr/>
        </p:nvSpPr>
        <p:spPr>
          <a:xfrm>
            <a:off x="768875" y="1600200"/>
            <a:ext cx="10677525" cy="45079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Les bibliothèques externes, </a:t>
            </a:r>
            <a:r>
              <a:rPr lang="en-US" sz="2000" dirty="0" err="1"/>
              <a:t>écrites</a:t>
            </a:r>
            <a:r>
              <a:rPr lang="en-US" sz="2000" dirty="0"/>
              <a:t> </a:t>
            </a:r>
            <a:r>
              <a:rPr lang="en-US" sz="2000" dirty="0" err="1"/>
              <a:t>selon</a:t>
            </a:r>
            <a:r>
              <a:rPr lang="en-US" sz="2000" dirty="0"/>
              <a:t> la </a:t>
            </a:r>
            <a:r>
              <a:rPr lang="en-US" sz="2000" dirty="0" err="1"/>
              <a:t>norme</a:t>
            </a:r>
            <a:r>
              <a:rPr lang="en-US" sz="2000" dirty="0"/>
              <a:t> ECMAScript 2023, </a:t>
            </a:r>
            <a:r>
              <a:rPr lang="en-US" sz="2000" dirty="0" err="1"/>
              <a:t>peuvent</a:t>
            </a:r>
            <a:r>
              <a:rPr lang="en-US" sz="2000" dirty="0"/>
              <a:t> </a:t>
            </a:r>
            <a:r>
              <a:rPr lang="en-US" sz="2000" dirty="0" err="1"/>
              <a:t>être</a:t>
            </a:r>
            <a:r>
              <a:rPr lang="en-US" sz="2000" dirty="0"/>
              <a:t> </a:t>
            </a:r>
            <a:r>
              <a:rPr lang="en-US" sz="2000" dirty="0" err="1"/>
              <a:t>importées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entourant</a:t>
            </a:r>
            <a:r>
              <a:rPr lang="en-US" sz="2000" dirty="0"/>
              <a:t> le </a:t>
            </a:r>
            <a:r>
              <a:rPr lang="en-US" sz="2000" dirty="0" err="1"/>
              <a:t>contenu</a:t>
            </a:r>
            <a:r>
              <a:rPr lang="en-US" sz="2000" dirty="0"/>
              <a:t> de la bibliothèque entre les instructions de </a:t>
            </a:r>
            <a:r>
              <a:rPr lang="en-US" sz="2000" dirty="0" err="1"/>
              <a:t>création</a:t>
            </a:r>
            <a:r>
              <a:rPr lang="en-US" sz="2000" dirty="0"/>
              <a:t> de bibliothèque, par </a:t>
            </a:r>
            <a:r>
              <a:rPr lang="en-US" sz="2000" dirty="0" err="1"/>
              <a:t>exemple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Renommez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le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fichier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my_library.js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en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my_library.sql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Modifiez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le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fichier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mysqlibray.sql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en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l'enfermant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entre des instructions de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création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de bibliothèque</a:t>
            </a:r>
          </a:p>
          <a:p>
            <a:pPr marL="10731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LIBRARY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mydb.my_library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LANGUAGE JAVASCRIPT</a:t>
            </a:r>
          </a:p>
          <a:p>
            <a:pPr marL="10731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 $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marL="10731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...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 of the .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or .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mjs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file</a:t>
            </a:r>
          </a:p>
          <a:p>
            <a:pPr marL="10731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$;</a:t>
            </a:r>
          </a:p>
          <a:p>
            <a:pPr marL="800100" lvl="1" indent="-342900">
              <a:spcBef>
                <a:spcPts val="1200"/>
              </a:spcBef>
              <a:buFont typeface="+mj-lt"/>
              <a:buAutoNum type="arabicPeriod" startAt="3"/>
            </a:pP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Chargez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le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fichier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mysqlibray.sql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comme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d'habitude</a:t>
            </a:r>
            <a:endParaRPr lang="en-US" sz="1600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  <a:p>
            <a:pPr marL="1073150" lvl="1" indent="0">
              <a:lnSpc>
                <a:spcPct val="12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uroot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–p &lt;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my_library.sql</a:t>
            </a:r>
            <a:endParaRPr lang="en-US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  <a:p>
            <a:pPr marL="285750" lvl="1" indent="-285750">
              <a:spcBef>
                <a:spcPts val="1800"/>
              </a:spcBef>
              <a:buSzTx/>
            </a:pPr>
            <a:r>
              <a:rPr lang="en-US" sz="2000" dirty="0" err="1"/>
              <a:t>Actuellement</a:t>
            </a:r>
            <a:r>
              <a:rPr lang="en-US" sz="2000" dirty="0"/>
              <a:t>, il </a:t>
            </a:r>
            <a:r>
              <a:rPr lang="en-US" sz="2000" dirty="0" err="1"/>
              <a:t>n'y</a:t>
            </a:r>
            <a:r>
              <a:rPr lang="en-US" sz="2000" dirty="0"/>
              <a:t> a pas de </a:t>
            </a:r>
            <a:r>
              <a:rPr lang="en-US" sz="2000" dirty="0" err="1"/>
              <a:t>résolution</a:t>
            </a:r>
            <a:r>
              <a:rPr lang="en-US" sz="2000" dirty="0"/>
              <a:t> </a:t>
            </a:r>
            <a:r>
              <a:rPr lang="en-US" sz="2000" dirty="0" err="1"/>
              <a:t>automatique</a:t>
            </a:r>
            <a:r>
              <a:rPr lang="en-US" sz="2000" dirty="0"/>
              <a:t> des </a:t>
            </a:r>
            <a:r>
              <a:rPr lang="en-US" sz="2000" dirty="0" err="1"/>
              <a:t>dépendances</a:t>
            </a:r>
            <a:r>
              <a:rPr lang="en-US" sz="2000" dirty="0"/>
              <a:t>, </a:t>
            </a:r>
            <a:r>
              <a:rPr lang="en-US" sz="2000" dirty="0" err="1"/>
              <a:t>donc</a:t>
            </a:r>
            <a:r>
              <a:rPr lang="en-US" sz="2000" dirty="0"/>
              <a:t> </a:t>
            </a:r>
            <a:r>
              <a:rPr lang="en-US" sz="2000" dirty="0" err="1"/>
              <a:t>vous</a:t>
            </a:r>
            <a:r>
              <a:rPr lang="en-US" sz="2000" dirty="0"/>
              <a:t> </a:t>
            </a:r>
            <a:r>
              <a:rPr lang="en-US" sz="2000" dirty="0" err="1"/>
              <a:t>devez</a:t>
            </a:r>
            <a:r>
              <a:rPr lang="en-US" sz="2000" dirty="0"/>
              <a:t> encoder </a:t>
            </a:r>
            <a:r>
              <a:rPr lang="en-US" sz="2000" dirty="0" err="1"/>
              <a:t>toutes</a:t>
            </a:r>
            <a:r>
              <a:rPr lang="en-US" sz="2000" dirty="0"/>
              <a:t> les </a:t>
            </a:r>
            <a:r>
              <a:rPr lang="en-US" sz="2000" dirty="0" err="1"/>
              <a:t>dépendances</a:t>
            </a:r>
            <a:r>
              <a:rPr lang="en-US" sz="2000" dirty="0"/>
              <a:t> dans la </a:t>
            </a:r>
            <a:r>
              <a:rPr lang="en-US" sz="2000" dirty="0" err="1"/>
              <a:t>même</a:t>
            </a:r>
            <a:r>
              <a:rPr lang="en-US" sz="2000" dirty="0"/>
              <a:t> bibliothèque.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Utilisez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Webpack, Rollup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ou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un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outil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similaire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pour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créer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un bundle 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incluant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tout</a:t>
            </a:r>
          </a:p>
        </p:txBody>
      </p:sp>
    </p:spTree>
    <p:extLst>
      <p:ext uri="{BB962C8B-B14F-4D97-AF65-F5344CB8AC3E}">
        <p14:creationId xmlns:p14="http://schemas.microsoft.com/office/powerpoint/2010/main" val="167440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CC726-1D34-9212-2E91-F397E623D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66C1C9C-312B-66F2-AD1A-31AEA0B6D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180471-4721-3EF8-0323-F8C473965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B781DE3-6312-B30F-BA81-DF222DF0AE5E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La puissance des bibliothèques : exemples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AF8EC7-DE86-AAD0-6FE0-AFA71A7CD58E}"/>
              </a:ext>
            </a:extLst>
          </p:cNvPr>
          <p:cNvSpPr txBox="1">
            <a:spLocks/>
          </p:cNvSpPr>
          <p:nvPr/>
        </p:nvSpPr>
        <p:spPr>
          <a:xfrm>
            <a:off x="172995" y="1005363"/>
            <a:ext cx="12019005" cy="5102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Élargir</a:t>
            </a:r>
            <a:r>
              <a:rPr lang="en-US" sz="2000" dirty="0"/>
              <a:t> les </a:t>
            </a:r>
            <a:r>
              <a:rPr lang="en-US" sz="2000" dirty="0" err="1"/>
              <a:t>calculs</a:t>
            </a:r>
            <a:r>
              <a:rPr lang="en-US" sz="2000" dirty="0"/>
              <a:t> </a:t>
            </a:r>
            <a:r>
              <a:rPr lang="en-US" sz="2000" dirty="0" err="1"/>
              <a:t>mathématiques</a:t>
            </a:r>
            <a:r>
              <a:rPr lang="en-US" sz="2000" dirty="0"/>
              <a:t> pour </a:t>
            </a:r>
            <a:r>
              <a:rPr lang="en-US" sz="2000" dirty="0" err="1"/>
              <a:t>inclure</a:t>
            </a:r>
            <a:r>
              <a:rPr lang="en-US" sz="2000" dirty="0"/>
              <a:t> des </a:t>
            </a:r>
            <a:r>
              <a:rPr lang="en-US" sz="2000" dirty="0" err="1"/>
              <a:t>fonctions</a:t>
            </a:r>
            <a:r>
              <a:rPr lang="en-US" sz="2000" dirty="0"/>
              <a:t> </a:t>
            </a:r>
            <a:r>
              <a:rPr lang="en-US" sz="2000" dirty="0" err="1"/>
              <a:t>supplémentaires</a:t>
            </a:r>
            <a:r>
              <a:rPr lang="en-US" sz="2000" dirty="0"/>
              <a:t> </a:t>
            </a:r>
            <a:r>
              <a:rPr lang="en-US" sz="2000" dirty="0" err="1"/>
              <a:t>ou</a:t>
            </a:r>
            <a:r>
              <a:rPr lang="en-US" sz="2000" dirty="0"/>
              <a:t> des types de données </a:t>
            </a:r>
            <a:r>
              <a:rPr lang="en-US" sz="2000" dirty="0" err="1"/>
              <a:t>mathématiques</a:t>
            </a:r>
            <a:r>
              <a:rPr lang="en-US" sz="2000" dirty="0"/>
              <a:t>, par </a:t>
            </a:r>
            <a:r>
              <a:rPr lang="en-US" sz="2000" dirty="0" err="1"/>
              <a:t>exemple</a:t>
            </a:r>
            <a:r>
              <a:rPr lang="en-US" sz="2000" dirty="0"/>
              <a:t> :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Math </a:t>
            </a:r>
            <a:r>
              <a:rPr lang="en-US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avancé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pour la </a:t>
            </a:r>
            <a:r>
              <a:rPr lang="en-US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statistique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et les </a:t>
            </a:r>
            <a:r>
              <a:rPr lang="en-US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calculs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complexes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Vectors pour la </a:t>
            </a:r>
            <a:r>
              <a:rPr lang="en-US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genAI</a:t>
            </a:r>
            <a:endParaRPr lang="en-US" dirty="0">
              <a:latin typeface="Oracle Sans Light" panose="020B0403020204020204" pitchFamily="34" charset="0"/>
              <a:cs typeface="Oracle Sans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Ajouter</a:t>
            </a:r>
            <a:r>
              <a:rPr lang="en-US" sz="2000" dirty="0"/>
              <a:t> des </a:t>
            </a:r>
            <a:r>
              <a:rPr lang="en-US" sz="2000" dirty="0" err="1"/>
              <a:t>algorithmes</a:t>
            </a:r>
            <a:r>
              <a:rPr lang="en-US" sz="2000" dirty="0"/>
              <a:t> </a:t>
            </a:r>
            <a:r>
              <a:rPr lang="en-US" sz="2000" dirty="0" err="1"/>
              <a:t>d'apprentissage</a:t>
            </a:r>
            <a:r>
              <a:rPr lang="en-US" sz="2000" dirty="0"/>
              <a:t> </a:t>
            </a:r>
            <a:r>
              <a:rPr lang="en-US" sz="2000" dirty="0" err="1"/>
              <a:t>automatique</a:t>
            </a:r>
            <a:endParaRPr lang="en-US" sz="20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Pour </a:t>
            </a:r>
            <a:r>
              <a:rPr lang="en-US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extraire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de </a:t>
            </a:r>
            <a:r>
              <a:rPr lang="en-US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nouvelles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valeurs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à </a:t>
            </a:r>
            <a:r>
              <a:rPr lang="en-US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partir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des données </a:t>
            </a:r>
            <a:r>
              <a:rPr lang="en-US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existantes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dans MySQL, sans exportation/importation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Utiliser</a:t>
            </a:r>
            <a:r>
              <a:rPr lang="en-US" sz="2000" dirty="0"/>
              <a:t> un plugin de validation pour </a:t>
            </a:r>
            <a:r>
              <a:rPr lang="en-US" sz="2000" dirty="0" err="1"/>
              <a:t>empêcher</a:t>
            </a:r>
            <a:r>
              <a:rPr lang="en-US" sz="2000" dirty="0"/>
              <a:t> </a:t>
            </a:r>
            <a:r>
              <a:rPr lang="en-US" sz="2000" dirty="0" err="1"/>
              <a:t>l’enregistrement</a:t>
            </a:r>
            <a:r>
              <a:rPr lang="en-US" sz="2000" dirty="0"/>
              <a:t> de </a:t>
            </a:r>
            <a:r>
              <a:rPr lang="en-US" sz="2000" dirty="0" err="1"/>
              <a:t>valeurs</a:t>
            </a:r>
            <a:r>
              <a:rPr lang="en-US" sz="2000" dirty="0"/>
              <a:t> </a:t>
            </a:r>
            <a:r>
              <a:rPr lang="en-US" sz="2000" dirty="0" err="1"/>
              <a:t>invalides</a:t>
            </a:r>
            <a:r>
              <a:rPr lang="en-US" sz="2000" dirty="0"/>
              <a:t> dans la base de données, pour des applications plus </a:t>
            </a:r>
            <a:r>
              <a:rPr lang="en-US" sz="2000" dirty="0" err="1"/>
              <a:t>sécurisées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Utiliser</a:t>
            </a:r>
            <a:r>
              <a:rPr lang="en-US" sz="2000" dirty="0"/>
              <a:t> </a:t>
            </a:r>
            <a:r>
              <a:rPr lang="en-US" sz="2000" dirty="0" err="1"/>
              <a:t>une</a:t>
            </a:r>
            <a:r>
              <a:rPr lang="en-US" sz="2000" dirty="0"/>
              <a:t> bibliothèque de date/</a:t>
            </a:r>
            <a:r>
              <a:rPr lang="en-US" sz="2000" dirty="0" err="1"/>
              <a:t>heure</a:t>
            </a:r>
            <a:r>
              <a:rPr lang="en-US" sz="2000" dirty="0"/>
              <a:t> pour </a:t>
            </a:r>
            <a:r>
              <a:rPr lang="en-US" sz="2000" dirty="0" err="1"/>
              <a:t>gérer</a:t>
            </a:r>
            <a:r>
              <a:rPr lang="en-US" sz="2000" dirty="0"/>
              <a:t> des expressions </a:t>
            </a:r>
            <a:r>
              <a:rPr lang="en-US" sz="2000" dirty="0" err="1"/>
              <a:t>comme</a:t>
            </a:r>
            <a:r>
              <a:rPr lang="en-US" sz="2000" dirty="0"/>
              <a:t> "</a:t>
            </a:r>
            <a:r>
              <a:rPr lang="en-US" sz="2000" dirty="0" err="1"/>
              <a:t>demain</a:t>
            </a:r>
            <a:r>
              <a:rPr lang="en-US" sz="2000" dirty="0"/>
              <a:t>" </a:t>
            </a:r>
            <a:r>
              <a:rPr lang="en-US" sz="2000" dirty="0" err="1"/>
              <a:t>ou</a:t>
            </a:r>
            <a:r>
              <a:rPr lang="en-US" sz="2000" dirty="0"/>
              <a:t> "</a:t>
            </a:r>
            <a:r>
              <a:rPr lang="en-US" sz="2000" dirty="0" err="1"/>
              <a:t>vendredi</a:t>
            </a:r>
            <a:r>
              <a:rPr lang="en-US" sz="2000" dirty="0"/>
              <a:t> dernier", </a:t>
            </a:r>
            <a:r>
              <a:rPr lang="en-US" sz="2000" dirty="0" err="1"/>
              <a:t>ou</a:t>
            </a:r>
            <a:r>
              <a:rPr lang="en-US" sz="2000" dirty="0"/>
              <a:t> pour </a:t>
            </a:r>
            <a:r>
              <a:rPr lang="en-US" sz="2000" dirty="0" err="1"/>
              <a:t>calculer</a:t>
            </a:r>
            <a:r>
              <a:rPr lang="en-US" sz="2000" dirty="0"/>
              <a:t> la </a:t>
            </a:r>
            <a:r>
              <a:rPr lang="en-US" sz="2000" dirty="0" err="1"/>
              <a:t>semaine</a:t>
            </a:r>
            <a:r>
              <a:rPr lang="en-US" sz="2000" dirty="0"/>
              <a:t> </a:t>
            </a:r>
            <a:r>
              <a:rPr lang="en-US" sz="2000" dirty="0" err="1"/>
              <a:t>calendaire</a:t>
            </a:r>
            <a:r>
              <a:rPr lang="en-US" sz="2000" dirty="0"/>
              <a:t> (CW) </a:t>
            </a:r>
            <a:r>
              <a:rPr lang="en-US" sz="2000" dirty="0" err="1"/>
              <a:t>d’une</a:t>
            </a:r>
            <a:r>
              <a:rPr lang="en-US" sz="2000" dirty="0"/>
              <a:t> date et </a:t>
            </a:r>
            <a:r>
              <a:rPr lang="en-US" sz="2000" dirty="0" err="1"/>
              <a:t>rendre</a:t>
            </a:r>
            <a:r>
              <a:rPr lang="en-US" sz="2000" dirty="0"/>
              <a:t> les applications plus </a:t>
            </a:r>
            <a:r>
              <a:rPr lang="en-US" sz="2000" dirty="0" err="1"/>
              <a:t>conviviales</a:t>
            </a:r>
            <a:r>
              <a:rPr lang="en-US" sz="2000" dirty="0"/>
              <a:t> pour les </a:t>
            </a:r>
            <a:r>
              <a:rPr lang="en-US" sz="2000" dirty="0" err="1"/>
              <a:t>utilisateurs</a:t>
            </a:r>
            <a:r>
              <a:rPr lang="en-US" sz="2000" dirty="0"/>
              <a:t> et </a:t>
            </a:r>
            <a:r>
              <a:rPr lang="en-US" sz="2000" dirty="0" err="1"/>
              <a:t>développeurs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Manipuler</a:t>
            </a:r>
            <a:r>
              <a:rPr lang="en-US" sz="2000" dirty="0"/>
              <a:t> les URI pour </a:t>
            </a:r>
            <a:r>
              <a:rPr lang="en-US" sz="2000" dirty="0" err="1"/>
              <a:t>supprimer</a:t>
            </a:r>
            <a:r>
              <a:rPr lang="en-US" sz="2000" dirty="0"/>
              <a:t> les mots de passe 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diviser</a:t>
            </a:r>
            <a:r>
              <a:rPr lang="en-US" sz="2000" dirty="0"/>
              <a:t> les URI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utilisateur</a:t>
            </a:r>
            <a:r>
              <a:rPr lang="en-US" sz="2000" dirty="0"/>
              <a:t>, </a:t>
            </a:r>
            <a:r>
              <a:rPr lang="en-US" sz="2000" dirty="0" err="1"/>
              <a:t>hôte</a:t>
            </a:r>
            <a:r>
              <a:rPr lang="en-US" sz="2000" dirty="0"/>
              <a:t>, </a:t>
            </a:r>
            <a:r>
              <a:rPr lang="en-US" sz="2000" dirty="0" err="1"/>
              <a:t>paramètres</a:t>
            </a:r>
            <a:r>
              <a:rPr lang="en-US" sz="2000" dirty="0"/>
              <a:t>, </a:t>
            </a:r>
            <a:r>
              <a:rPr lang="en-US" sz="2000" dirty="0" err="1"/>
              <a:t>puis</a:t>
            </a:r>
            <a:r>
              <a:rPr lang="en-US" sz="2000" dirty="0"/>
              <a:t> stocker </a:t>
            </a:r>
            <a:r>
              <a:rPr lang="en-US" sz="2000" dirty="0" err="1"/>
              <a:t>séparément</a:t>
            </a:r>
            <a:r>
              <a:rPr lang="en-US" sz="2000" dirty="0"/>
              <a:t> dans des </a:t>
            </a:r>
            <a:r>
              <a:rPr lang="en-US" sz="2000" dirty="0" err="1"/>
              <a:t>colonnes</a:t>
            </a:r>
            <a:r>
              <a:rPr lang="en-US" sz="2000" dirty="0"/>
              <a:t>, </a:t>
            </a:r>
            <a:r>
              <a:rPr lang="en-US" sz="2000" dirty="0" err="1"/>
              <a:t>simplifiant</a:t>
            </a:r>
            <a:r>
              <a:rPr lang="en-US" sz="2000" dirty="0"/>
              <a:t> </a:t>
            </a:r>
            <a:r>
              <a:rPr lang="en-US" sz="2000" dirty="0" err="1"/>
              <a:t>ainsi</a:t>
            </a:r>
            <a:r>
              <a:rPr lang="en-US" sz="2000" dirty="0"/>
              <a:t> le travail des </a:t>
            </a:r>
            <a:r>
              <a:rPr lang="en-US" sz="2000" dirty="0" err="1"/>
              <a:t>développeurs</a:t>
            </a:r>
            <a:endParaRPr lang="en-US" sz="2000" dirty="0"/>
          </a:p>
          <a:p>
            <a:pPr marL="651510" lvl="1" indent="-285750"/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Et les </a:t>
            </a:r>
            <a:r>
              <a:rPr lang="en-US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colonnes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générées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peuvent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exposer </a:t>
            </a:r>
            <a:r>
              <a:rPr lang="en-US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ces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éléments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  <a:r>
              <a:rPr lang="en-US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directement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dans </a:t>
            </a:r>
            <a:r>
              <a:rPr lang="en-US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une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Et bien plus encore…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8454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FCA36-5507-F82E-C3D9-9E9BC4AF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A3B2FC-3E8D-06BD-D173-8C3038524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5816" y="2351724"/>
            <a:ext cx="6297167" cy="822960"/>
          </a:xfrm>
        </p:spPr>
        <p:txBody>
          <a:bodyPr anchor="b">
            <a:normAutofit/>
          </a:bodyPr>
          <a:lstStyle/>
          <a:p>
            <a:r>
              <a:rPr lang="en-US" dirty="0"/>
              <a:t>Les points </a:t>
            </a:r>
            <a:r>
              <a:rPr lang="en-US" dirty="0" err="1"/>
              <a:t>clés</a:t>
            </a:r>
            <a:r>
              <a:rPr lang="en-US" dirty="0"/>
              <a:t> à </a:t>
            </a:r>
            <a:r>
              <a:rPr lang="en-US" dirty="0" err="1"/>
              <a:t>retenir</a:t>
            </a:r>
            <a:endParaRPr lang="en-US" dirty="0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B2E7CECE-5499-313D-38DA-854650721B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85816" y="3662156"/>
            <a:ext cx="6297168" cy="113248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D929F32-D28F-9B3A-902A-ABCB7E3C6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7" r="16532"/>
          <a:stretch/>
        </p:blipFill>
        <p:spPr>
          <a:xfrm>
            <a:off x="20" y="10"/>
            <a:ext cx="4876780" cy="6857990"/>
          </a:xfrm>
          <a:prstGeom prst="rect">
            <a:avLst/>
          </a:prstGeom>
          <a:noFill/>
        </p:spPr>
      </p:pic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8BDECF9E-AEEC-EE99-DAD2-A18E160343A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873138" y="6425604"/>
            <a:ext cx="2743200" cy="3635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IN"/>
              <a:t>[Date]</a:t>
            </a:r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A28863-EE42-2B16-FE42-84413EF900D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127759" y="6423978"/>
            <a:ext cx="574537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Copyright © 2025 Oracle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456CC7-B3DB-3E3E-090D-8E283DC5566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762000" y="6423660"/>
            <a:ext cx="365760" cy="36576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45D60D9-5372-5F40-9443-0F9AE5BDC3C8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9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8600E-692C-6E71-087D-D285C8346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3EF3E05-31FE-B1BB-F63C-58AC78D4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B25173-2F6E-236F-7E0D-D0BAFF8F0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3CD57-86EE-911D-03A9-349388AB20A3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Les points clés à retenir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21E1BBC-689A-1575-1D56-89D3B8A30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238" y="593884"/>
            <a:ext cx="1135658" cy="1135658"/>
          </a:xfrm>
          <a:prstGeom prst="rect">
            <a:avLst/>
          </a:prstGeom>
          <a:noFill/>
        </p:spPr>
      </p:pic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AAE6F5D0-5BF2-04C2-C5AD-014241B9E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342047"/>
              </p:ext>
            </p:extLst>
          </p:nvPr>
        </p:nvGraphicFramePr>
        <p:xfrm>
          <a:off x="675040" y="1610110"/>
          <a:ext cx="9729349" cy="42084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06744">
                  <a:extLst>
                    <a:ext uri="{9D8B030D-6E8A-4147-A177-3AD203B41FA5}">
                      <a16:colId xmlns:a16="http://schemas.microsoft.com/office/drawing/2014/main" val="1680790519"/>
                    </a:ext>
                  </a:extLst>
                </a:gridCol>
                <a:gridCol w="3658213">
                  <a:extLst>
                    <a:ext uri="{9D8B030D-6E8A-4147-A177-3AD203B41FA5}">
                      <a16:colId xmlns:a16="http://schemas.microsoft.com/office/drawing/2014/main" val="604218572"/>
                    </a:ext>
                  </a:extLst>
                </a:gridCol>
                <a:gridCol w="3464392">
                  <a:extLst>
                    <a:ext uri="{9D8B030D-6E8A-4147-A177-3AD203B41FA5}">
                      <a16:colId xmlns:a16="http://schemas.microsoft.com/office/drawing/2014/main" val="2156024288"/>
                    </a:ext>
                  </a:extLst>
                </a:gridCol>
              </a:tblGrid>
              <a:tr h="677105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3D6E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Programmes stockés SQL</a:t>
                      </a:r>
                    </a:p>
                  </a:txBody>
                  <a:tcPr>
                    <a:solidFill>
                      <a:srgbClr val="3D6E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JavaScript </a:t>
                      </a:r>
                      <a:r>
                        <a:rPr lang="fr-FR" sz="1600" dirty="0" err="1"/>
                        <a:t>Stored</a:t>
                      </a:r>
                      <a:r>
                        <a:rPr lang="fr-FR" sz="1600" dirty="0"/>
                        <a:t> Programs</a:t>
                      </a:r>
                    </a:p>
                  </a:txBody>
                  <a:tcPr>
                    <a:solidFill>
                      <a:srgbClr val="3D6E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752145"/>
                  </a:ext>
                </a:extLst>
              </a:tr>
              <a:tr h="677105">
                <a:tc>
                  <a:txBody>
                    <a:bodyPr/>
                    <a:lstStyle/>
                    <a:p>
                      <a:r>
                        <a:rPr lang="fr-FR" sz="1400" b="1" dirty="0"/>
                        <a:t>Expressivité</a:t>
                      </a:r>
                    </a:p>
                  </a:txBody>
                  <a:tcPr>
                    <a:solidFill>
                      <a:srgbClr val="D6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H" sz="1600" dirty="0"/>
                        <a:t>❌  </a:t>
                      </a:r>
                      <a:r>
                        <a:rPr lang="fr-FR" sz="1600" dirty="0"/>
                        <a:t>Difficile à utiliser, manque de constructions de base</a:t>
                      </a:r>
                    </a:p>
                  </a:txBody>
                  <a:tcPr>
                    <a:solidFill>
                      <a:srgbClr val="D6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H" sz="1600" dirty="0"/>
                        <a:t>✅ Très expressif et robuste</a:t>
                      </a:r>
                      <a:endParaRPr lang="fr-FR" sz="1600" dirty="0"/>
                    </a:p>
                  </a:txBody>
                  <a:tcPr>
                    <a:solidFill>
                      <a:srgbClr val="D6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566991"/>
                  </a:ext>
                </a:extLst>
              </a:tr>
              <a:tr h="677105">
                <a:tc>
                  <a:txBody>
                    <a:bodyPr/>
                    <a:lstStyle/>
                    <a:p>
                      <a:r>
                        <a:rPr lang="fr-FR" sz="1600" b="1" dirty="0"/>
                        <a:t>Efficacité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sz="1600" dirty="0"/>
                        <a:t>❌ Difficulté d'optimisation en raison du code interprété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sz="1600" dirty="0"/>
                        <a:t>✅ Les applications JavaScript sont rapides et optimisées par </a:t>
                      </a:r>
                      <a:r>
                        <a:rPr lang="fr-CH" sz="1600" dirty="0" err="1"/>
                        <a:t>GraalVM</a:t>
                      </a:r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372347"/>
                  </a:ext>
                </a:extLst>
              </a:tr>
              <a:tr h="677105">
                <a:tc>
                  <a:txBody>
                    <a:bodyPr/>
                    <a:lstStyle/>
                    <a:p>
                      <a:r>
                        <a:rPr lang="fr-FR" sz="1600" b="1" dirty="0"/>
                        <a:t>Ecosystème</a:t>
                      </a:r>
                    </a:p>
                  </a:txBody>
                  <a:tcPr>
                    <a:solidFill>
                      <a:srgbClr val="D6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H" sz="1600" dirty="0"/>
                        <a:t>❌ Manque de soutien de la part des IDE, des débogueurs, des cadres de test, etc.</a:t>
                      </a:r>
                      <a:endParaRPr lang="fr-FR" sz="1600" dirty="0"/>
                    </a:p>
                  </a:txBody>
                  <a:tcPr>
                    <a:solidFill>
                      <a:srgbClr val="D6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H" sz="1600" dirty="0"/>
                        <a:t>✅ Un écosystème massif d'outils pour les développeurs d'applications JavaScript</a:t>
                      </a:r>
                      <a:endParaRPr lang="fr-FR" sz="1600" dirty="0"/>
                    </a:p>
                  </a:txBody>
                  <a:tcPr>
                    <a:solidFill>
                      <a:srgbClr val="D6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273712"/>
                  </a:ext>
                </a:extLst>
              </a:tr>
              <a:tr h="677105">
                <a:tc>
                  <a:txBody>
                    <a:bodyPr/>
                    <a:lstStyle/>
                    <a:p>
                      <a:r>
                        <a:rPr lang="fr-FR" sz="1600" b="1" dirty="0"/>
                        <a:t>Développeurs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sz="1600" dirty="0"/>
                        <a:t>❌ Manque de programmeurs expérimentés au sein de l'écosystème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sz="1600" dirty="0"/>
                        <a:t>✅ JavaScript est le langage de développement le plus populaire</a:t>
                      </a:r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043082"/>
                  </a:ext>
                </a:extLst>
              </a:tr>
              <a:tr h="677105">
                <a:tc>
                  <a:txBody>
                    <a:bodyPr/>
                    <a:lstStyle/>
                    <a:p>
                      <a:r>
                        <a:rPr lang="fr-FR" sz="1600" b="1" dirty="0"/>
                        <a:t>Bibliothèques tierces réutilisables</a:t>
                      </a:r>
                    </a:p>
                  </a:txBody>
                  <a:tcPr>
                    <a:solidFill>
                      <a:srgbClr val="D6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H" sz="1600" dirty="0"/>
                        <a:t>❌ Peu d'exemples, principalement des exemples de code</a:t>
                      </a:r>
                      <a:endParaRPr lang="fr-FR" sz="1600" dirty="0"/>
                    </a:p>
                  </a:txBody>
                  <a:tcPr>
                    <a:solidFill>
                      <a:srgbClr val="D6D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H" sz="1600" dirty="0"/>
                        <a:t>✅ Millions</a:t>
                      </a:r>
                      <a:endParaRPr lang="fr-FR" sz="1600" dirty="0"/>
                    </a:p>
                  </a:txBody>
                  <a:tcPr>
                    <a:solidFill>
                      <a:srgbClr val="D6D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235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87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8A40D-1730-0D41-764B-1782D130B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2ABEAD-7955-ABF0-171F-C1665F370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8946A-6FD2-6F13-F971-17E99B34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2024, Oracle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A5D195-F068-9C83-C054-2A9852FA5162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n-US" dirty="0"/>
              <a:t>Resources</a:t>
            </a:r>
            <a:endParaRPr lang="fr-CH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19210474-9901-1DD3-5054-8E2CFA19CAF9}"/>
              </a:ext>
            </a:extLst>
          </p:cNvPr>
          <p:cNvSpPr txBox="1">
            <a:spLocks/>
          </p:cNvSpPr>
          <p:nvPr/>
        </p:nvSpPr>
        <p:spPr>
          <a:xfrm>
            <a:off x="771525" y="1600200"/>
            <a:ext cx="10677525" cy="450799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Programmation</a:t>
            </a:r>
            <a:r>
              <a:rPr lang="en-US" dirty="0"/>
              <a:t> </a:t>
            </a:r>
            <a:r>
              <a:rPr lang="en-US" dirty="0" err="1"/>
              <a:t>stockée</a:t>
            </a:r>
            <a:r>
              <a:rPr lang="en-US" dirty="0"/>
              <a:t> MySQL</a:t>
            </a:r>
          </a:p>
          <a:p>
            <a:pPr marL="65151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  <a:hlinkClick r:id="rId2"/>
              </a:rPr>
              <a:t>https://dev.mysql.com/doc/refman/9.3/en/stored-objects.html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 dans MySQL</a:t>
            </a:r>
          </a:p>
          <a:p>
            <a:pPr marL="65151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  <a:hlinkClick r:id="rId3"/>
              </a:rPr>
              <a:t>https://dev.mysql.com/doc/refman/9.3/en/stored-routines-js.html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Exemples</a:t>
            </a:r>
            <a:r>
              <a:rPr lang="en-US" dirty="0"/>
              <a:t> JavaScript MySQL </a:t>
            </a:r>
            <a:r>
              <a:rPr lang="en-US" dirty="0" err="1"/>
              <a:t>tirés</a:t>
            </a:r>
            <a:r>
              <a:rPr lang="en-US" dirty="0"/>
              <a:t> du </a:t>
            </a:r>
            <a:r>
              <a:rPr lang="en-US" dirty="0" err="1"/>
              <a:t>manuel</a:t>
            </a:r>
            <a:endParaRPr lang="en-US" dirty="0"/>
          </a:p>
          <a:p>
            <a:pPr marL="65151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  <a:hlinkClick r:id="rId4"/>
              </a:rPr>
              <a:t>https://dev.mysql.com/doc/refman/9.3/en/srjs-examples.html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Exemple</a:t>
            </a:r>
            <a:r>
              <a:rPr lang="en-US" dirty="0"/>
              <a:t> JavaScript MySQL : </a:t>
            </a:r>
            <a:r>
              <a:rPr lang="en-US" dirty="0" err="1"/>
              <a:t>opérations</a:t>
            </a:r>
            <a:r>
              <a:rPr lang="en-US" dirty="0"/>
              <a:t> </a:t>
            </a:r>
            <a:r>
              <a:rPr lang="en-US" dirty="0" err="1"/>
              <a:t>vectorielles</a:t>
            </a:r>
            <a:r>
              <a:rPr lang="en-US" dirty="0"/>
              <a:t> dans MySQL</a:t>
            </a:r>
          </a:p>
          <a:p>
            <a:pPr marL="65151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  <a:hlinkClick r:id="rId5"/>
              </a:rPr>
              <a:t>https://lefred.be/content/mysql-vector-datatype-create-your-operations-part-1/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Exemple</a:t>
            </a:r>
            <a:r>
              <a:rPr lang="en-US" dirty="0"/>
              <a:t> JavaScript MySQL : UUID</a:t>
            </a:r>
          </a:p>
          <a:p>
            <a:pPr marL="65151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  <a:hlinkClick r:id="rId6"/>
              </a:rPr>
              <a:t>https://blogs.oracle.com/mysql/post/javascript-support-in-mysql-the-uuid-example</a:t>
            </a:r>
            <a:r>
              <a:rPr lang="en-US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4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F718-0DB4-4FB6-90B9-39F449AB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2AE35-378D-4EA0-9A97-70973497B10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it-IT" dirty="0"/>
              <a:t>Emmanuel COLUSSI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90CFF-9BB4-4CBE-955B-22099F84A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it-IT" dirty="0" err="1"/>
              <a:t>emmanuel.colussi@oracle.com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23B35-0345-42B2-96F6-71E81B96DD07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534F4-C2D5-4EA6-A797-45364DD2F710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/>
              <a:t>Copyright © 2024, Oracle and/or its affiliates  |  Confidential: Internal/Restricted/Highly Restricted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01A37C-48C8-419B-B0EC-5EB8AA2E3ED3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IN"/>
              <a:t>[Date]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E005A75-7655-E1C1-A2D2-EE6C75C80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699" y="396600"/>
            <a:ext cx="3363432" cy="450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8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85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E3E772-CD05-4C4B-AABE-94BBBDA6D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20E28-4546-4841-BAEE-23DC1063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82E0E5-4F45-44C0-A418-F6F9244F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Enterprise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94E9F2FB-A269-F225-9128-30C4AD2E15B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89" y="4135193"/>
            <a:ext cx="10158984" cy="681251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754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8E3DA2-D9F2-99A8-5D25-B14205D09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9F8982-E74F-2E6F-ABC6-5A5177D6D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E9E7A27-E616-7F77-A061-A6FE4A2912BB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MySQL Community VS  MySQL Enterprise 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2BC3B16-870A-66E1-C15D-E01F126927FA}"/>
              </a:ext>
            </a:extLst>
          </p:cNvPr>
          <p:cNvGrpSpPr/>
          <p:nvPr/>
        </p:nvGrpSpPr>
        <p:grpSpPr>
          <a:xfrm>
            <a:off x="2222419" y="930372"/>
            <a:ext cx="1930833" cy="2003920"/>
            <a:chOff x="245772" y="1553899"/>
            <a:chExt cx="1930833" cy="200392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DE6886E-6C71-1838-1245-F94F23C21270}"/>
                </a:ext>
              </a:extLst>
            </p:cNvPr>
            <p:cNvSpPr/>
            <p:nvPr/>
          </p:nvSpPr>
          <p:spPr>
            <a:xfrm>
              <a:off x="245772" y="1553899"/>
              <a:ext cx="1930833" cy="200392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676963B1-5EE6-7F7D-3BD3-65DCC228387B}"/>
                </a:ext>
              </a:extLst>
            </p:cNvPr>
            <p:cNvSpPr txBox="1"/>
            <p:nvPr/>
          </p:nvSpPr>
          <p:spPr>
            <a:xfrm>
              <a:off x="464668" y="2061307"/>
              <a:ext cx="574196" cy="11541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69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rPr>
                <a:t>1</a:t>
              </a:r>
            </a:p>
          </p:txBody>
        </p:sp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9C3000CD-86C3-3411-AD6E-E8D6A61E6B30}"/>
                </a:ext>
              </a:extLst>
            </p:cNvPr>
            <p:cNvSpPr txBox="1">
              <a:spLocks/>
            </p:cNvSpPr>
            <p:nvPr/>
          </p:nvSpPr>
          <p:spPr>
            <a:xfrm>
              <a:off x="284227" y="2997152"/>
              <a:ext cx="1826210" cy="560666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rPr>
                <a:t>MySQL Security</a:t>
              </a:r>
            </a:p>
            <a:p>
              <a:pPr algn="l">
                <a:lnSpc>
                  <a:spcPts val="1750"/>
                </a:lnSpc>
              </a:pPr>
              <a:endParaRPr lang="en-US" sz="1600" b="1" dirty="0">
                <a:solidFill>
                  <a:schemeClr val="bg1"/>
                </a:solidFill>
                <a:latin typeface="Oracle Sans Extra Bold" panose="020B0503020204020204" pitchFamily="34" charset="0"/>
                <a:ea typeface="League Spartan" charset="0"/>
                <a:cs typeface="Oracle Sans Extra Bold" panose="020B0503020204020204" pitchFamily="34" charset="0"/>
              </a:endParaRPr>
            </a:p>
          </p:txBody>
        </p:sp>
        <p:pic>
          <p:nvPicPr>
            <p:cNvPr id="23" name="Picture Placeholder 124">
              <a:extLst>
                <a:ext uri="{FF2B5EF4-FFF2-40B4-BE49-F238E27FC236}">
                  <a16:creationId xmlns:a16="http://schemas.microsoft.com/office/drawing/2014/main" id="{B99D44AD-9CDA-89AF-1D64-077C7F572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1178312" y="1559955"/>
              <a:ext cx="929788" cy="929788"/>
            </a:xfrm>
            <a:prstGeom prst="rect">
              <a:avLst/>
            </a:prstGeom>
          </p:spPr>
        </p:pic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54DA657-65B8-F2A0-D96D-E603A1E232DE}"/>
              </a:ext>
            </a:extLst>
          </p:cNvPr>
          <p:cNvGrpSpPr/>
          <p:nvPr/>
        </p:nvGrpSpPr>
        <p:grpSpPr>
          <a:xfrm>
            <a:off x="4299799" y="931142"/>
            <a:ext cx="1930833" cy="2167438"/>
            <a:chOff x="2202612" y="1553898"/>
            <a:chExt cx="1930833" cy="216743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7F4E700-784D-65B9-03EE-FDFC02E5CC52}"/>
                </a:ext>
              </a:extLst>
            </p:cNvPr>
            <p:cNvSpPr/>
            <p:nvPr/>
          </p:nvSpPr>
          <p:spPr>
            <a:xfrm>
              <a:off x="2202612" y="1553898"/>
              <a:ext cx="1930833" cy="20323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54602C01-BC96-D70A-77D0-EC072B6F249B}"/>
                </a:ext>
              </a:extLst>
            </p:cNvPr>
            <p:cNvSpPr txBox="1"/>
            <p:nvPr/>
          </p:nvSpPr>
          <p:spPr>
            <a:xfrm>
              <a:off x="2683893" y="3382782"/>
              <a:ext cx="18473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1600" b="1" dirty="0">
                <a:solidFill>
                  <a:schemeClr val="bg1"/>
                </a:solidFill>
                <a:latin typeface="Oracle Sans Extra Bold" panose="020B0503020204020204" pitchFamily="34" charset="0"/>
                <a:ea typeface="League Spartan" charset="0"/>
                <a:cs typeface="Oracle Sans Extra Bold" panose="020B0503020204020204" pitchFamily="34" charset="0"/>
              </a:endParaRPr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0DB9C8ED-1AD2-B502-E4BF-47DCCEF184C6}"/>
                </a:ext>
              </a:extLst>
            </p:cNvPr>
            <p:cNvSpPr txBox="1"/>
            <p:nvPr/>
          </p:nvSpPr>
          <p:spPr>
            <a:xfrm>
              <a:off x="2421508" y="2060667"/>
              <a:ext cx="654346" cy="11541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69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rPr>
                <a:t>2</a:t>
              </a:r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100E9A3B-6829-AC7B-9F89-1556A14155D3}"/>
                </a:ext>
              </a:extLst>
            </p:cNvPr>
            <p:cNvSpPr txBox="1"/>
            <p:nvPr/>
          </p:nvSpPr>
          <p:spPr>
            <a:xfrm>
              <a:off x="2421508" y="3382781"/>
              <a:ext cx="18473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1600" b="1" dirty="0">
                <a:solidFill>
                  <a:schemeClr val="bg1"/>
                </a:solidFill>
                <a:latin typeface="Oracle Sans Extra Bold" panose="020B0503020204020204" pitchFamily="34" charset="0"/>
                <a:ea typeface="League Spartan" charset="0"/>
                <a:cs typeface="Oracle Sans Extra Bold" panose="020B0503020204020204" pitchFamily="34" charset="0"/>
              </a:endParaRPr>
            </a:p>
          </p:txBody>
        </p:sp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id="{4B236C34-12CF-92D9-2DF2-E65DF8B7AA0C}"/>
                </a:ext>
              </a:extLst>
            </p:cNvPr>
            <p:cNvSpPr txBox="1">
              <a:spLocks/>
            </p:cNvSpPr>
            <p:nvPr/>
          </p:nvSpPr>
          <p:spPr>
            <a:xfrm>
              <a:off x="2235626" y="3025560"/>
              <a:ext cx="1861453" cy="560666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rPr>
                <a:t>MySQL Scalability</a:t>
              </a:r>
            </a:p>
            <a:p>
              <a:pPr algn="l">
                <a:lnSpc>
                  <a:spcPts val="1750"/>
                </a:lnSpc>
              </a:pPr>
              <a:endParaRPr lang="en-US" sz="1600" b="1" dirty="0">
                <a:solidFill>
                  <a:schemeClr val="bg1"/>
                </a:solidFill>
                <a:latin typeface="Oracle Sans Extra Bold" panose="020B0503020204020204" pitchFamily="34" charset="0"/>
                <a:ea typeface="League Spartan" charset="0"/>
                <a:cs typeface="Oracle Sans Extra Bold" panose="020B0503020204020204" pitchFamily="34" charset="0"/>
              </a:endParaRPr>
            </a:p>
          </p:txBody>
        </p:sp>
        <p:pic>
          <p:nvPicPr>
            <p:cNvPr id="30" name="Picture Placeholder 84">
              <a:extLst>
                <a:ext uri="{FF2B5EF4-FFF2-40B4-BE49-F238E27FC236}">
                  <a16:creationId xmlns:a16="http://schemas.microsoft.com/office/drawing/2014/main" id="{F381580B-309D-5E17-FD83-350B87576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85" b="85"/>
            <a:stretch/>
          </p:blipFill>
          <p:spPr>
            <a:xfrm>
              <a:off x="3119929" y="1574643"/>
              <a:ext cx="929788" cy="929788"/>
            </a:xfrm>
            <a:prstGeom prst="rect">
              <a:avLst/>
            </a:prstGeom>
          </p:spPr>
        </p:pic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0391C6AE-C454-E1F9-D636-3F1D53200EB7}"/>
              </a:ext>
            </a:extLst>
          </p:cNvPr>
          <p:cNvGrpSpPr/>
          <p:nvPr/>
        </p:nvGrpSpPr>
        <p:grpSpPr>
          <a:xfrm>
            <a:off x="6347874" y="930372"/>
            <a:ext cx="1930833" cy="2077786"/>
            <a:chOff x="2464997" y="1553898"/>
            <a:chExt cx="1930833" cy="207778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EACC9FB-78FA-35B0-972A-966C37D8920F}"/>
                </a:ext>
              </a:extLst>
            </p:cNvPr>
            <p:cNvSpPr/>
            <p:nvPr/>
          </p:nvSpPr>
          <p:spPr>
            <a:xfrm>
              <a:off x="2464997" y="1553898"/>
              <a:ext cx="1930833" cy="2032328"/>
            </a:xfrm>
            <a:prstGeom prst="rect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94C7BEBB-B938-6489-38DE-B48DE4ED9B66}"/>
                </a:ext>
              </a:extLst>
            </p:cNvPr>
            <p:cNvSpPr txBox="1"/>
            <p:nvPr/>
          </p:nvSpPr>
          <p:spPr>
            <a:xfrm>
              <a:off x="2683893" y="2061307"/>
              <a:ext cx="663964" cy="11541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69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rPr>
                <a:t>3</a:t>
              </a:r>
            </a:p>
          </p:txBody>
        </p:sp>
        <p:sp>
          <p:nvSpPr>
            <p:cNvPr id="34" name="Subtitle 2">
              <a:extLst>
                <a:ext uri="{FF2B5EF4-FFF2-40B4-BE49-F238E27FC236}">
                  <a16:creationId xmlns:a16="http://schemas.microsoft.com/office/drawing/2014/main" id="{BD1EBCE9-3674-0AA7-A5F6-42992CF9BCFE}"/>
                </a:ext>
              </a:extLst>
            </p:cNvPr>
            <p:cNvSpPr txBox="1">
              <a:spLocks/>
            </p:cNvSpPr>
            <p:nvPr/>
          </p:nvSpPr>
          <p:spPr>
            <a:xfrm>
              <a:off x="2562384" y="3071018"/>
              <a:ext cx="1734832" cy="560666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rPr>
                <a:t>MySQL HA DR</a:t>
              </a:r>
            </a:p>
            <a:p>
              <a:pPr algn="l">
                <a:lnSpc>
                  <a:spcPts val="1750"/>
                </a:lnSpc>
              </a:pPr>
              <a:endParaRPr lang="en-US" sz="1600" b="1" dirty="0">
                <a:solidFill>
                  <a:schemeClr val="bg1"/>
                </a:solidFill>
                <a:latin typeface="Oracle Sans Extra Bold" panose="020B0503020204020204" pitchFamily="34" charset="0"/>
                <a:ea typeface="League Spartan" charset="0"/>
                <a:cs typeface="Oracle Sans Extra Bold" panose="020B0503020204020204" pitchFamily="34" charset="0"/>
              </a:endParaRPr>
            </a:p>
          </p:txBody>
        </p:sp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2E7D73CA-B86B-2C56-464D-0924A8FDF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7416" y="1574643"/>
              <a:ext cx="939800" cy="927100"/>
            </a:xfrm>
            <a:prstGeom prst="rect">
              <a:avLst/>
            </a:prstGeom>
          </p:spPr>
        </p:pic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6EF643CA-89F4-04A2-052A-0BA38DFAD0AB}"/>
              </a:ext>
            </a:extLst>
          </p:cNvPr>
          <p:cNvGrpSpPr/>
          <p:nvPr/>
        </p:nvGrpSpPr>
        <p:grpSpPr>
          <a:xfrm>
            <a:off x="2224201" y="3098579"/>
            <a:ext cx="1930833" cy="2196057"/>
            <a:chOff x="6487587" y="1525279"/>
            <a:chExt cx="1930833" cy="2196057"/>
          </a:xfrm>
        </p:grpSpPr>
        <p:grpSp>
          <p:nvGrpSpPr>
            <p:cNvPr id="37" name="Group 20">
              <a:extLst>
                <a:ext uri="{FF2B5EF4-FFF2-40B4-BE49-F238E27FC236}">
                  <a16:creationId xmlns:a16="http://schemas.microsoft.com/office/drawing/2014/main" id="{F5A64F40-AE40-4FCB-1080-A8B908686060}"/>
                </a:ext>
              </a:extLst>
            </p:cNvPr>
            <p:cNvGrpSpPr/>
            <p:nvPr/>
          </p:nvGrpSpPr>
          <p:grpSpPr>
            <a:xfrm>
              <a:off x="6487587" y="1553899"/>
              <a:ext cx="1930833" cy="2167437"/>
              <a:chOff x="7314876" y="1898143"/>
              <a:chExt cx="1930833" cy="2167437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B2D07BC-25E9-8E43-F0CD-46AE1FED60A7}"/>
                  </a:ext>
                </a:extLst>
              </p:cNvPr>
              <p:cNvSpPr/>
              <p:nvPr/>
            </p:nvSpPr>
            <p:spPr>
              <a:xfrm>
                <a:off x="7314876" y="1898143"/>
                <a:ext cx="1930833" cy="2031580"/>
              </a:xfrm>
              <a:prstGeom prst="rect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solidFill>
                    <a:srgbClr val="67605B"/>
                  </a:solidFill>
                </a:endParaRPr>
              </a:p>
            </p:txBody>
          </p:sp>
          <p:sp>
            <p:nvSpPr>
              <p:cNvPr id="40" name="TextBox 22">
                <a:extLst>
                  <a:ext uri="{FF2B5EF4-FFF2-40B4-BE49-F238E27FC236}">
                    <a16:creationId xmlns:a16="http://schemas.microsoft.com/office/drawing/2014/main" id="{B8B98A98-7F72-3C39-7C23-1DCCDA454721}"/>
                  </a:ext>
                </a:extLst>
              </p:cNvPr>
              <p:cNvSpPr txBox="1"/>
              <p:nvPr/>
            </p:nvSpPr>
            <p:spPr>
              <a:xfrm>
                <a:off x="7533772" y="2401078"/>
                <a:ext cx="758541" cy="115416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6900" b="1" dirty="0">
                    <a:solidFill>
                      <a:srgbClr val="67605B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4</a:t>
                </a:r>
              </a:p>
            </p:txBody>
          </p:sp>
          <p:sp>
            <p:nvSpPr>
              <p:cNvPr id="41" name="TextBox 23">
                <a:extLst>
                  <a:ext uri="{FF2B5EF4-FFF2-40B4-BE49-F238E27FC236}">
                    <a16:creationId xmlns:a16="http://schemas.microsoft.com/office/drawing/2014/main" id="{EDE18B41-2D34-866A-7248-0A56EE0B25D5}"/>
                  </a:ext>
                </a:extLst>
              </p:cNvPr>
              <p:cNvSpPr txBox="1"/>
              <p:nvPr/>
            </p:nvSpPr>
            <p:spPr>
              <a:xfrm>
                <a:off x="7533772" y="3727026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spAutoFit/>
              </a:bodyPr>
              <a:lstStyle/>
              <a:p>
                <a:endParaRPr lang="en-US" sz="1600" b="1" dirty="0">
                  <a:solidFill>
                    <a:srgbClr val="67605B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  <p:sp>
            <p:nvSpPr>
              <p:cNvPr id="42" name="Subtitle 2">
                <a:extLst>
                  <a:ext uri="{FF2B5EF4-FFF2-40B4-BE49-F238E27FC236}">
                    <a16:creationId xmlns:a16="http://schemas.microsoft.com/office/drawing/2014/main" id="{67AE6B0C-ABA3-CE70-7846-4A7BAE3F0B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23369" y="3426945"/>
                <a:ext cx="1893694" cy="503728"/>
              </a:xfrm>
              <a:prstGeom prst="rect">
                <a:avLst/>
              </a:prstGeom>
            </p:spPr>
            <p:txBody>
              <a:bodyPr vert="horz" wrap="square" lIns="45720" tIns="22860" rIns="45720" bIns="22860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750"/>
                  </a:lnSpc>
                </a:pPr>
                <a:r>
                  <a:rPr lang="en-US" sz="1400" b="1" dirty="0">
                    <a:solidFill>
                      <a:srgbClr val="67605B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MySQL Stored Programs</a:t>
                </a:r>
              </a:p>
            </p:txBody>
          </p:sp>
        </p:grp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9629DB99-129C-9FFF-5E22-4E0FCCCB8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75970" y="1525279"/>
              <a:ext cx="939800" cy="927100"/>
            </a:xfrm>
            <a:prstGeom prst="rect">
              <a:avLst/>
            </a:prstGeom>
          </p:spPr>
        </p:pic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DACE16FC-C01C-3F5E-24A5-1154E11CDDF7}"/>
              </a:ext>
            </a:extLst>
          </p:cNvPr>
          <p:cNvGrpSpPr/>
          <p:nvPr/>
        </p:nvGrpSpPr>
        <p:grpSpPr>
          <a:xfrm>
            <a:off x="4306190" y="3069499"/>
            <a:ext cx="1930833" cy="2196057"/>
            <a:chOff x="8498882" y="1525279"/>
            <a:chExt cx="1930833" cy="2196057"/>
          </a:xfrm>
        </p:grpSpPr>
        <p:grpSp>
          <p:nvGrpSpPr>
            <p:cNvPr id="44" name="Group 15">
              <a:extLst>
                <a:ext uri="{FF2B5EF4-FFF2-40B4-BE49-F238E27FC236}">
                  <a16:creationId xmlns:a16="http://schemas.microsoft.com/office/drawing/2014/main" id="{8B38C3C5-E2F7-C7F4-D422-25CE0BE3DD5E}"/>
                </a:ext>
              </a:extLst>
            </p:cNvPr>
            <p:cNvGrpSpPr/>
            <p:nvPr/>
          </p:nvGrpSpPr>
          <p:grpSpPr>
            <a:xfrm>
              <a:off x="8498882" y="1553899"/>
              <a:ext cx="1930833" cy="2167437"/>
              <a:chOff x="9499167" y="1898143"/>
              <a:chExt cx="1930833" cy="2167437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7BA65E7-8986-FECB-E5A5-32F0CC1B6708}"/>
                  </a:ext>
                </a:extLst>
              </p:cNvPr>
              <p:cNvSpPr/>
              <p:nvPr/>
            </p:nvSpPr>
            <p:spPr>
              <a:xfrm>
                <a:off x="9499167" y="1898143"/>
                <a:ext cx="1930833" cy="2061468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rgbClr val="67605B"/>
                  </a:solidFill>
                </a:endParaRPr>
              </a:p>
            </p:txBody>
          </p:sp>
          <p:sp>
            <p:nvSpPr>
              <p:cNvPr id="47" name="TextBox 17">
                <a:extLst>
                  <a:ext uri="{FF2B5EF4-FFF2-40B4-BE49-F238E27FC236}">
                    <a16:creationId xmlns:a16="http://schemas.microsoft.com/office/drawing/2014/main" id="{C3D62AE2-1345-9039-0854-5B90D483692C}"/>
                  </a:ext>
                </a:extLst>
              </p:cNvPr>
              <p:cNvSpPr txBox="1"/>
              <p:nvPr/>
            </p:nvSpPr>
            <p:spPr>
              <a:xfrm>
                <a:off x="9718063" y="2401078"/>
                <a:ext cx="697627" cy="115416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6900" b="1" dirty="0">
                    <a:solidFill>
                      <a:srgbClr val="67605B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5</a:t>
                </a:r>
              </a:p>
            </p:txBody>
          </p:sp>
          <p:sp>
            <p:nvSpPr>
              <p:cNvPr id="48" name="TextBox 18">
                <a:extLst>
                  <a:ext uri="{FF2B5EF4-FFF2-40B4-BE49-F238E27FC236}">
                    <a16:creationId xmlns:a16="http://schemas.microsoft.com/office/drawing/2014/main" id="{814FC963-BCCE-9E2C-CEA1-2324ABD84977}"/>
                  </a:ext>
                </a:extLst>
              </p:cNvPr>
              <p:cNvSpPr txBox="1"/>
              <p:nvPr/>
            </p:nvSpPr>
            <p:spPr>
              <a:xfrm>
                <a:off x="9718063" y="3727026"/>
                <a:ext cx="184731" cy="338554"/>
              </a:xfrm>
              <a:prstGeom prst="rect">
                <a:avLst/>
              </a:prstGeom>
              <a:noFill/>
            </p:spPr>
            <p:txBody>
              <a:bodyPr wrap="none" rtlCol="0" anchor="b" anchorCtr="0">
                <a:spAutoFit/>
              </a:bodyPr>
              <a:lstStyle/>
              <a:p>
                <a:endParaRPr lang="en-US" sz="1600" b="1" dirty="0">
                  <a:solidFill>
                    <a:srgbClr val="67605B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endParaRPr>
              </a:p>
            </p:txBody>
          </p:sp>
          <p:sp>
            <p:nvSpPr>
              <p:cNvPr id="49" name="Subtitle 2">
                <a:extLst>
                  <a:ext uri="{FF2B5EF4-FFF2-40B4-BE49-F238E27FC236}">
                    <a16:creationId xmlns:a16="http://schemas.microsoft.com/office/drawing/2014/main" id="{F34056E5-673A-336A-9003-25266736F5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280" y="3432230"/>
                <a:ext cx="1871969" cy="533031"/>
              </a:xfrm>
              <a:prstGeom prst="rect">
                <a:avLst/>
              </a:prstGeom>
            </p:spPr>
            <p:txBody>
              <a:bodyPr vert="horz" wrap="square" lIns="45720" tIns="22860" rIns="45720" bIns="22860" rtlCol="0" anchor="t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750"/>
                  </a:lnSpc>
                </a:pPr>
                <a:r>
                  <a:rPr lang="en-US" sz="1400" b="1" dirty="0">
                    <a:solidFill>
                      <a:srgbClr val="67605B"/>
                    </a:solidFill>
                    <a:latin typeface="Oracle Sans Extra Bold" panose="020B0503020204020204" pitchFamily="34" charset="0"/>
                    <a:ea typeface="League Spartan" charset="0"/>
                    <a:cs typeface="Oracle Sans Extra Bold" panose="020B0503020204020204" pitchFamily="34" charset="0"/>
                  </a:rPr>
                  <a:t>MySQL Monitoring</a:t>
                </a:r>
              </a:p>
              <a:p>
                <a:pPr algn="l">
                  <a:lnSpc>
                    <a:spcPts val="1750"/>
                  </a:lnSpc>
                </a:pPr>
                <a:endParaRPr lang="en-IN" sz="1200" dirty="0">
                  <a:solidFill>
                    <a:srgbClr val="67605B"/>
                  </a:solidFill>
                  <a:latin typeface="Oracle Sans Light" panose="020B0403020204020204" pitchFamily="34" charset="0"/>
                  <a:cs typeface="Oracle Sans Light" panose="020B0403020204020204" pitchFamily="34" charset="0"/>
                </a:endParaRPr>
              </a:p>
            </p:txBody>
          </p:sp>
        </p:grp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6A59CD21-F514-A71E-70A9-B0D4E71BD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84864" y="1525279"/>
              <a:ext cx="927100" cy="927100"/>
            </a:xfrm>
            <a:prstGeom prst="rect">
              <a:avLst/>
            </a:prstGeom>
          </p:spPr>
        </p:pic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9B7878F6-7B2D-E1E7-B524-CF4025EF00CC}"/>
              </a:ext>
            </a:extLst>
          </p:cNvPr>
          <p:cNvGrpSpPr/>
          <p:nvPr/>
        </p:nvGrpSpPr>
        <p:grpSpPr>
          <a:xfrm>
            <a:off x="6381021" y="3010631"/>
            <a:ext cx="2003008" cy="2264716"/>
            <a:chOff x="9976941" y="1456619"/>
            <a:chExt cx="2003008" cy="226471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71322A6-C566-F9AF-DAFE-CF4C7B8A1167}"/>
                </a:ext>
              </a:extLst>
            </p:cNvPr>
            <p:cNvSpPr/>
            <p:nvPr/>
          </p:nvSpPr>
          <p:spPr>
            <a:xfrm>
              <a:off x="9976941" y="1553898"/>
              <a:ext cx="1930833" cy="2063228"/>
            </a:xfrm>
            <a:prstGeom prst="rect">
              <a:avLst/>
            </a:prstGeom>
            <a:solidFill>
              <a:srgbClr val="DD95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67605B"/>
                </a:solidFill>
              </a:endParaRPr>
            </a:p>
          </p:txBody>
        </p:sp>
        <p:sp>
          <p:nvSpPr>
            <p:cNvPr id="52" name="TextBox 17">
              <a:extLst>
                <a:ext uri="{FF2B5EF4-FFF2-40B4-BE49-F238E27FC236}">
                  <a16:creationId xmlns:a16="http://schemas.microsoft.com/office/drawing/2014/main" id="{52FFC531-C2BA-2572-D89B-5D6043139E4F}"/>
                </a:ext>
              </a:extLst>
            </p:cNvPr>
            <p:cNvSpPr txBox="1"/>
            <p:nvPr/>
          </p:nvSpPr>
          <p:spPr>
            <a:xfrm>
              <a:off x="10195837" y="2056833"/>
              <a:ext cx="731290" cy="11541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sz="6900" b="1" dirty="0">
                  <a:solidFill>
                    <a:srgbClr val="67605B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rPr>
                <a:t>6</a:t>
              </a:r>
            </a:p>
          </p:txBody>
        </p:sp>
        <p:sp>
          <p:nvSpPr>
            <p:cNvPr id="53" name="TextBox 18">
              <a:extLst>
                <a:ext uri="{FF2B5EF4-FFF2-40B4-BE49-F238E27FC236}">
                  <a16:creationId xmlns:a16="http://schemas.microsoft.com/office/drawing/2014/main" id="{8E83A9EF-0EA0-C8B0-CD91-C5FD48B04430}"/>
                </a:ext>
              </a:extLst>
            </p:cNvPr>
            <p:cNvSpPr txBox="1"/>
            <p:nvPr/>
          </p:nvSpPr>
          <p:spPr>
            <a:xfrm>
              <a:off x="10195837" y="3382781"/>
              <a:ext cx="184731" cy="338554"/>
            </a:xfrm>
            <a:prstGeom prst="rect">
              <a:avLst/>
            </a:prstGeom>
            <a:noFill/>
          </p:spPr>
          <p:txBody>
            <a:bodyPr wrap="none" rtlCol="0" anchor="b" anchorCtr="0">
              <a:spAutoFit/>
            </a:bodyPr>
            <a:lstStyle/>
            <a:p>
              <a:endParaRPr lang="en-US" sz="1600" b="1" dirty="0">
                <a:solidFill>
                  <a:srgbClr val="67605B"/>
                </a:solidFill>
                <a:latin typeface="Oracle Sans Extra Bold" panose="020B0503020204020204" pitchFamily="34" charset="0"/>
                <a:ea typeface="League Spartan" charset="0"/>
                <a:cs typeface="Oracle Sans Extra Bold" panose="020B0503020204020204" pitchFamily="34" charset="0"/>
              </a:endParaRPr>
            </a:p>
          </p:txBody>
        </p:sp>
        <p:sp>
          <p:nvSpPr>
            <p:cNvPr id="54" name="Subtitle 2">
              <a:extLst>
                <a:ext uri="{FF2B5EF4-FFF2-40B4-BE49-F238E27FC236}">
                  <a16:creationId xmlns:a16="http://schemas.microsoft.com/office/drawing/2014/main" id="{56100F4C-23ED-C82D-2AE0-4BF628197C49}"/>
                </a:ext>
              </a:extLst>
            </p:cNvPr>
            <p:cNvSpPr txBox="1">
              <a:spLocks/>
            </p:cNvSpPr>
            <p:nvPr/>
          </p:nvSpPr>
          <p:spPr>
            <a:xfrm>
              <a:off x="10031192" y="3087358"/>
              <a:ext cx="1876581" cy="546816"/>
            </a:xfrm>
            <a:prstGeom prst="rect">
              <a:avLst/>
            </a:prstGeom>
          </p:spPr>
          <p:txBody>
            <a:bodyPr vert="horz" wrap="square" lIns="45720" tIns="22860" rIns="45720" bIns="2286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</a:pPr>
              <a:r>
                <a:rPr lang="en-US" sz="1400" b="1" dirty="0">
                  <a:solidFill>
                    <a:srgbClr val="67605B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rPr>
                <a:t>MySQL 24x7</a:t>
              </a:r>
            </a:p>
            <a:p>
              <a:pPr algn="l">
                <a:lnSpc>
                  <a:spcPts val="1750"/>
                </a:lnSpc>
              </a:pPr>
              <a:r>
                <a:rPr lang="en-US" sz="1400" b="1" dirty="0">
                  <a:solidFill>
                    <a:srgbClr val="67605B"/>
                  </a:solidFill>
                  <a:latin typeface="Oracle Sans Extra Bold" panose="020B0503020204020204" pitchFamily="34" charset="0"/>
                  <a:ea typeface="League Spartan" charset="0"/>
                  <a:cs typeface="Oracle Sans Extra Bold" panose="020B0503020204020204" pitchFamily="34" charset="0"/>
                </a:rPr>
                <a:t>Support</a:t>
              </a:r>
            </a:p>
          </p:txBody>
        </p:sp>
        <p:pic>
          <p:nvPicPr>
            <p:cNvPr id="55" name="Picture Placeholder 76">
              <a:extLst>
                <a:ext uri="{FF2B5EF4-FFF2-40B4-BE49-F238E27FC236}">
                  <a16:creationId xmlns:a16="http://schemas.microsoft.com/office/drawing/2014/main" id="{805949B6-2528-8380-B185-B68173FC0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1050160" y="1456619"/>
              <a:ext cx="929789" cy="929788"/>
            </a:xfrm>
            <a:prstGeom prst="rect">
              <a:avLst/>
            </a:prstGeom>
          </p:spPr>
        </p:pic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1206299-51AE-131D-7DC4-B72C4E7BE97F}"/>
              </a:ext>
            </a:extLst>
          </p:cNvPr>
          <p:cNvSpPr/>
          <p:nvPr/>
        </p:nvSpPr>
        <p:spPr>
          <a:xfrm>
            <a:off x="1363892" y="5250614"/>
            <a:ext cx="7799294" cy="110624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b="1" dirty="0"/>
              <a:t>MySQL Community</a:t>
            </a:r>
            <a:endParaRPr lang="fr-FR" sz="2400" b="1" dirty="0"/>
          </a:p>
        </p:txBody>
      </p:sp>
      <p:pic>
        <p:nvPicPr>
          <p:cNvPr id="7" name="Imagen 11" descr="Logotipo&#10;&#10;Descripción generada automáticamente">
            <a:extLst>
              <a:ext uri="{FF2B5EF4-FFF2-40B4-BE49-F238E27FC236}">
                <a16:creationId xmlns:a16="http://schemas.microsoft.com/office/drawing/2014/main" id="{B0E357D7-F296-40EA-EFB3-5E83C23A05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240" y="5233566"/>
            <a:ext cx="1433296" cy="106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3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3F265-3390-0BF0-71B4-D617D02C1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132E171-BAAE-07A4-4E0F-9F250ADD4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675CD2-CB07-54E1-EDCA-1F4AAC5A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C9D519B-DB91-2E39-7349-28A9EF4D5DE7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/>
              <a:t>MySQL Community et Enterprise</a:t>
            </a:r>
            <a:endParaRPr lang="en-US" sz="1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4E51DD-8581-8064-EF6F-2B2A909ECC47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>
                <a:solidFill>
                  <a:srgbClr val="FF0000"/>
                </a:solidFill>
              </a:rPr>
              <a:t>Nouvelles versions : </a:t>
            </a:r>
            <a:r>
              <a:rPr lang="fr-CH" dirty="0"/>
              <a:t>MySQL LTS &amp; Innovation Releases</a:t>
            </a:r>
          </a:p>
        </p:txBody>
      </p:sp>
      <p:pic>
        <p:nvPicPr>
          <p:cNvPr id="7" name="Picture 2" descr="new versioning">
            <a:extLst>
              <a:ext uri="{FF2B5EF4-FFF2-40B4-BE49-F238E27FC236}">
                <a16:creationId xmlns:a16="http://schemas.microsoft.com/office/drawing/2014/main" id="{49F7BB26-3066-56E9-6AE9-20CCE2B9E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6109" y="1418995"/>
            <a:ext cx="6069013" cy="309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ySQL Innovation releases…">
            <a:extLst>
              <a:ext uri="{FF2B5EF4-FFF2-40B4-BE49-F238E27FC236}">
                <a16:creationId xmlns:a16="http://schemas.microsoft.com/office/drawing/2014/main" id="{5FA44DE3-7C94-CB64-9E24-E30B3F9C1323}"/>
              </a:ext>
            </a:extLst>
          </p:cNvPr>
          <p:cNvSpPr txBox="1">
            <a:spLocks/>
          </p:cNvSpPr>
          <p:nvPr/>
        </p:nvSpPr>
        <p:spPr>
          <a:xfrm>
            <a:off x="6982084" y="4669222"/>
            <a:ext cx="4951895" cy="203024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700">
                <a:latin typeface="Oracle Sans Tab Bold"/>
                <a:ea typeface="Oracle Sans Tab Bold"/>
                <a:cs typeface="Oracle Sans Tab Bold"/>
                <a:sym typeface="Oracle Sans Tab Bold"/>
              </a:defRPr>
            </a:pPr>
            <a:r>
              <a:rPr lang="en-US" sz="1600" dirty="0">
                <a:latin typeface="Oracle Sans Tab Bold"/>
                <a:ea typeface="Oracle Sans Tab Bold"/>
                <a:cs typeface="Oracle Sans Tab Bold"/>
                <a:sym typeface="Oracle Sans Tab Bold"/>
              </a:rPr>
              <a:t>Versions MySQL Innovation</a:t>
            </a:r>
          </a:p>
          <a:p>
            <a:pPr>
              <a:defRPr sz="1700">
                <a:latin typeface="Oracle Sans Tab Bold"/>
                <a:ea typeface="Oracle Sans Tab Bold"/>
                <a:cs typeface="Oracle Sans Tab Bold"/>
                <a:sym typeface="Oracle Sans Tab Bold"/>
              </a:defRPr>
            </a:pPr>
            <a:r>
              <a:rPr lang="en-US" sz="14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• Innovations de pointe</a:t>
            </a:r>
          </a:p>
          <a:p>
            <a:pPr>
              <a:defRPr sz="1700">
                <a:latin typeface="Oracle Sans Tab Bold"/>
                <a:ea typeface="Oracle Sans Tab Bold"/>
                <a:cs typeface="Oracle Sans Tab Bold"/>
                <a:sym typeface="Oracle Sans Tab Bold"/>
              </a:defRPr>
            </a:pPr>
            <a:r>
              <a:rPr lang="en-US" sz="14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• </a:t>
            </a:r>
            <a:r>
              <a:rPr lang="en-US" sz="14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Probablement</a:t>
            </a:r>
            <a:r>
              <a:rPr lang="en-US" sz="14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</a:t>
            </a:r>
            <a:r>
              <a:rPr lang="en-US" sz="14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publiées</a:t>
            </a:r>
            <a:r>
              <a:rPr lang="en-US" sz="14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</a:t>
            </a:r>
            <a:r>
              <a:rPr lang="en-US" sz="14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chaque</a:t>
            </a:r>
            <a:r>
              <a:rPr lang="en-US" sz="14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</a:t>
            </a:r>
            <a:r>
              <a:rPr lang="en-US" sz="14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trimestre</a:t>
            </a:r>
            <a:endParaRPr lang="en-US" sz="1400" dirty="0">
              <a:latin typeface="Oracle Sans Ultra Light" panose="020B0303020204020204" pitchFamily="34" charset="0"/>
              <a:cs typeface="Oracle Sans Ultra Light" panose="020B0303020204020204" pitchFamily="34" charset="0"/>
            </a:endParaRPr>
          </a:p>
          <a:p>
            <a:pPr>
              <a:defRPr sz="1700">
                <a:latin typeface="Oracle Sans Tab Bold"/>
                <a:ea typeface="Oracle Sans Tab Bold"/>
                <a:cs typeface="Oracle Sans Tab Bold"/>
                <a:sym typeface="Oracle Sans Tab Bold"/>
              </a:defRPr>
            </a:pPr>
            <a:r>
              <a:rPr lang="en-US" sz="14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• </a:t>
            </a:r>
            <a:r>
              <a:rPr lang="en-US" sz="14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Incluent</a:t>
            </a:r>
            <a:r>
              <a:rPr lang="en-US" sz="14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des </a:t>
            </a:r>
            <a:r>
              <a:rPr lang="en-US" sz="14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outils</a:t>
            </a:r>
            <a:r>
              <a:rPr lang="en-US" sz="14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(</a:t>
            </a:r>
            <a:r>
              <a:rPr lang="en-US" sz="14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comme</a:t>
            </a:r>
            <a:r>
              <a:rPr lang="en-US" sz="14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MySQL Shell)</a:t>
            </a:r>
          </a:p>
          <a:p>
            <a:pPr>
              <a:defRPr sz="1700">
                <a:latin typeface="Oracle Sans Tab Bold"/>
                <a:ea typeface="Oracle Sans Tab Bold"/>
                <a:cs typeface="Oracle Sans Tab Bold"/>
                <a:sym typeface="Oracle Sans Tab Bold"/>
              </a:defRPr>
            </a:pPr>
            <a:r>
              <a:rPr lang="en-US" sz="14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• Les </a:t>
            </a:r>
            <a:r>
              <a:rPr lang="en-US" sz="14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connecteurs</a:t>
            </a:r>
            <a:r>
              <a:rPr lang="en-US" sz="14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</a:t>
            </a:r>
            <a:r>
              <a:rPr lang="en-US" sz="14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sont</a:t>
            </a:r>
            <a:r>
              <a:rPr lang="en-US" sz="14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</a:t>
            </a:r>
            <a:r>
              <a:rPr lang="en-US" sz="14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publiés</a:t>
            </a:r>
            <a:r>
              <a:rPr lang="en-US" sz="14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</a:t>
            </a:r>
            <a:r>
              <a:rPr lang="en-US" sz="14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uniquement</a:t>
            </a:r>
            <a:r>
              <a:rPr lang="en-US" sz="14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</a:t>
            </a:r>
            <a:r>
              <a:rPr lang="en-US" sz="14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en</a:t>
            </a:r>
            <a:r>
              <a:rPr lang="en-US" sz="14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version Innovation</a:t>
            </a:r>
          </a:p>
        </p:txBody>
      </p:sp>
      <p:sp>
        <p:nvSpPr>
          <p:cNvPr id="9" name="MySQL Long-Term Support (LTS)…">
            <a:extLst>
              <a:ext uri="{FF2B5EF4-FFF2-40B4-BE49-F238E27FC236}">
                <a16:creationId xmlns:a16="http://schemas.microsoft.com/office/drawing/2014/main" id="{383151B4-903A-A187-2036-69860A238020}"/>
              </a:ext>
            </a:extLst>
          </p:cNvPr>
          <p:cNvSpPr txBox="1">
            <a:spLocks/>
          </p:cNvSpPr>
          <p:nvPr/>
        </p:nvSpPr>
        <p:spPr>
          <a:xfrm>
            <a:off x="258020" y="4641982"/>
            <a:ext cx="6195332" cy="2030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700">
                <a:latin typeface="Oracle Sans Tab Bold"/>
                <a:ea typeface="Oracle Sans Tab Bold"/>
                <a:cs typeface="Oracle Sans Tab Bold"/>
                <a:sym typeface="Oracle Sans Tab Bold"/>
              </a:defRPr>
            </a:pPr>
            <a:r>
              <a:rPr lang="en-US" sz="1600" dirty="0">
                <a:latin typeface="Oracle Sans Tab Bold"/>
                <a:ea typeface="Oracle Sans Tab Bold"/>
                <a:cs typeface="Oracle Sans Tab Bold"/>
                <a:sym typeface="Oracle Sans Tab Bold"/>
              </a:rPr>
              <a:t>Versions MySQL </a:t>
            </a:r>
            <a:r>
              <a:rPr lang="en-US" sz="1600" dirty="0" err="1">
                <a:latin typeface="Oracle Sans Tab Bold"/>
                <a:ea typeface="Oracle Sans Tab Bold"/>
                <a:cs typeface="Oracle Sans Tab Bold"/>
                <a:sym typeface="Oracle Sans Tab Bold"/>
              </a:rPr>
              <a:t>à</a:t>
            </a:r>
            <a:r>
              <a:rPr lang="en-US" sz="1600" dirty="0">
                <a:latin typeface="Oracle Sans Tab Bold"/>
                <a:ea typeface="Oracle Sans Tab Bold"/>
                <a:cs typeface="Oracle Sans Tab Bold"/>
                <a:sym typeface="Oracle Sans Tab Bold"/>
              </a:rPr>
              <a:t> support long </a:t>
            </a:r>
            <a:r>
              <a:rPr lang="en-US" sz="1600" dirty="0" err="1">
                <a:latin typeface="Oracle Sans Tab Bold"/>
                <a:ea typeface="Oracle Sans Tab Bold"/>
                <a:cs typeface="Oracle Sans Tab Bold"/>
                <a:sym typeface="Oracle Sans Tab Bold"/>
              </a:rPr>
              <a:t>terme</a:t>
            </a:r>
            <a:r>
              <a:rPr lang="en-US" sz="1600" dirty="0">
                <a:latin typeface="Oracle Sans Tab Bold"/>
                <a:ea typeface="Oracle Sans Tab Bold"/>
                <a:cs typeface="Oracle Sans Tab Bold"/>
                <a:sym typeface="Oracle Sans Tab Bold"/>
              </a:rPr>
              <a:t> (LTS)</a:t>
            </a:r>
          </a:p>
          <a:p>
            <a:pPr>
              <a:defRPr sz="1700">
                <a:latin typeface="Oracle Sans Tab Bold"/>
                <a:ea typeface="Oracle Sans Tab Bold"/>
                <a:cs typeface="Oracle Sans Tab Bold"/>
                <a:sym typeface="Oracle Sans Tab Bold"/>
              </a:defRPr>
            </a:pPr>
            <a:r>
              <a:rPr lang="en-US" sz="1400" dirty="0">
                <a:latin typeface="Oracle Sans Ultra Light" panose="020B0303020204020204" pitchFamily="34" charset="0"/>
                <a:ea typeface="Oracle Sans Tab Bold"/>
                <a:cs typeface="Oracle Sans Ultra Light" panose="020B0303020204020204" pitchFamily="34" charset="0"/>
                <a:sym typeface="Oracle Sans Tab Bold"/>
              </a:rPr>
              <a:t>• </a:t>
            </a:r>
            <a:r>
              <a:rPr lang="en-US" sz="1400" dirty="0" err="1">
                <a:latin typeface="Oracle Sans Ultra Light" panose="020B0303020204020204" pitchFamily="34" charset="0"/>
                <a:ea typeface="Oracle Sans Tab Bold"/>
                <a:cs typeface="Oracle Sans Ultra Light" panose="020B0303020204020204" pitchFamily="34" charset="0"/>
                <a:sym typeface="Oracle Sans Tab Bold"/>
              </a:rPr>
              <a:t>Correctifs</a:t>
            </a:r>
            <a:r>
              <a:rPr lang="en-US" sz="1400" dirty="0">
                <a:latin typeface="Oracle Sans Ultra Light" panose="020B0303020204020204" pitchFamily="34" charset="0"/>
                <a:ea typeface="Oracle Sans Tab Bold"/>
                <a:cs typeface="Oracle Sans Ultra Light" panose="020B0303020204020204" pitchFamily="34" charset="0"/>
                <a:sym typeface="Oracle Sans Tab Bold"/>
              </a:rPr>
              <a:t> de bugs et de </a:t>
            </a:r>
            <a:r>
              <a:rPr lang="en-US" sz="1400" dirty="0" err="1">
                <a:latin typeface="Oracle Sans Ultra Light" panose="020B0303020204020204" pitchFamily="34" charset="0"/>
                <a:ea typeface="Oracle Sans Tab Bold"/>
                <a:cs typeface="Oracle Sans Ultra Light" panose="020B0303020204020204" pitchFamily="34" charset="0"/>
                <a:sym typeface="Oracle Sans Tab Bold"/>
              </a:rPr>
              <a:t>sécurité</a:t>
            </a:r>
            <a:r>
              <a:rPr lang="en-US" sz="1400" dirty="0">
                <a:latin typeface="Oracle Sans Ultra Light" panose="020B0303020204020204" pitchFamily="34" charset="0"/>
                <a:ea typeface="Oracle Sans Tab Bold"/>
                <a:cs typeface="Oracle Sans Ultra Light" panose="020B0303020204020204" pitchFamily="34" charset="0"/>
                <a:sym typeface="Oracle Sans Tab Bold"/>
              </a:rPr>
              <a:t> </a:t>
            </a:r>
            <a:r>
              <a:rPr lang="en-US" sz="1400" dirty="0" err="1">
                <a:latin typeface="Oracle Sans Ultra Light" panose="020B0303020204020204" pitchFamily="34" charset="0"/>
                <a:ea typeface="Oracle Sans Tab Bold"/>
                <a:cs typeface="Oracle Sans Ultra Light" panose="020B0303020204020204" pitchFamily="34" charset="0"/>
                <a:sym typeface="Oracle Sans Tab Bold"/>
              </a:rPr>
              <a:t>uniquement</a:t>
            </a:r>
            <a:endParaRPr lang="en-US" sz="1400" dirty="0">
              <a:latin typeface="Oracle Sans Ultra Light" panose="020B0303020204020204" pitchFamily="34" charset="0"/>
              <a:ea typeface="Oracle Sans Tab Bold"/>
              <a:cs typeface="Oracle Sans Ultra Light" panose="020B0303020204020204" pitchFamily="34" charset="0"/>
              <a:sym typeface="Oracle Sans Tab Bold"/>
            </a:endParaRPr>
          </a:p>
          <a:p>
            <a:pPr>
              <a:defRPr sz="1700">
                <a:latin typeface="Oracle Sans Tab Bold"/>
                <a:ea typeface="Oracle Sans Tab Bold"/>
                <a:cs typeface="Oracle Sans Tab Bold"/>
                <a:sym typeface="Oracle Sans Tab Bold"/>
              </a:defRPr>
            </a:pPr>
            <a:r>
              <a:rPr lang="en-US" sz="1400" dirty="0">
                <a:latin typeface="Oracle Sans Ultra Light" panose="020B0303020204020204" pitchFamily="34" charset="0"/>
                <a:ea typeface="Oracle Sans Tab Bold"/>
                <a:cs typeface="Oracle Sans Ultra Light" panose="020B0303020204020204" pitchFamily="34" charset="0"/>
                <a:sym typeface="Oracle Sans Tab Bold"/>
              </a:rPr>
              <a:t>• </a:t>
            </a:r>
            <a:r>
              <a:rPr lang="en-US" sz="1400" dirty="0" err="1">
                <a:latin typeface="Oracle Sans Ultra Light" panose="020B0303020204020204" pitchFamily="34" charset="0"/>
                <a:ea typeface="Oracle Sans Tab Bold"/>
                <a:cs typeface="Oracle Sans Ultra Light" panose="020B0303020204020204" pitchFamily="34" charset="0"/>
                <a:sym typeface="Oracle Sans Tab Bold"/>
              </a:rPr>
              <a:t>Compatibilité</a:t>
            </a:r>
            <a:r>
              <a:rPr lang="en-US" sz="1400" dirty="0">
                <a:latin typeface="Oracle Sans Ultra Light" panose="020B0303020204020204" pitchFamily="34" charset="0"/>
                <a:ea typeface="Oracle Sans Tab Bold"/>
                <a:cs typeface="Oracle Sans Ultra Light" panose="020B0303020204020204" pitchFamily="34" charset="0"/>
                <a:sym typeface="Oracle Sans Tab Bold"/>
              </a:rPr>
              <a:t> </a:t>
            </a:r>
            <a:r>
              <a:rPr lang="en-US" sz="1400" dirty="0" err="1">
                <a:latin typeface="Oracle Sans Ultra Light" panose="020B0303020204020204" pitchFamily="34" charset="0"/>
                <a:ea typeface="Oracle Sans Tab Bold"/>
                <a:cs typeface="Oracle Sans Ultra Light" panose="020B0303020204020204" pitchFamily="34" charset="0"/>
                <a:sym typeface="Oracle Sans Tab Bold"/>
              </a:rPr>
              <a:t>ascendante</a:t>
            </a:r>
            <a:endParaRPr lang="en-US" sz="1400" dirty="0">
              <a:latin typeface="Oracle Sans Ultra Light" panose="020B0303020204020204" pitchFamily="34" charset="0"/>
              <a:ea typeface="Oracle Sans Tab Bold"/>
              <a:cs typeface="Oracle Sans Ultra Light" panose="020B0303020204020204" pitchFamily="34" charset="0"/>
              <a:sym typeface="Oracle Sans Tab Bold"/>
            </a:endParaRPr>
          </a:p>
          <a:p>
            <a:pPr>
              <a:defRPr sz="1700">
                <a:latin typeface="Oracle Sans Tab Bold"/>
                <a:ea typeface="Oracle Sans Tab Bold"/>
                <a:cs typeface="Oracle Sans Tab Bold"/>
                <a:sym typeface="Oracle Sans Tab Bold"/>
              </a:defRPr>
            </a:pPr>
            <a:r>
              <a:rPr lang="en-US" sz="1400" dirty="0">
                <a:latin typeface="Oracle Sans Ultra Light" panose="020B0303020204020204" pitchFamily="34" charset="0"/>
                <a:ea typeface="Oracle Sans Tab Bold"/>
                <a:cs typeface="Oracle Sans Ultra Light" panose="020B0303020204020204" pitchFamily="34" charset="0"/>
                <a:sym typeface="Oracle Sans Tab Bold"/>
              </a:rPr>
              <a:t>• Cycle de vie du support : 5 </a:t>
            </a:r>
            <a:r>
              <a:rPr lang="en-US" sz="1400" dirty="0" err="1">
                <a:latin typeface="Oracle Sans Ultra Light" panose="020B0303020204020204" pitchFamily="34" charset="0"/>
                <a:ea typeface="Oracle Sans Tab Bold"/>
                <a:cs typeface="Oracle Sans Ultra Light" panose="020B0303020204020204" pitchFamily="34" charset="0"/>
                <a:sym typeface="Oracle Sans Tab Bold"/>
              </a:rPr>
              <a:t>ans</a:t>
            </a:r>
            <a:r>
              <a:rPr lang="en-US" sz="1400" dirty="0">
                <a:latin typeface="Oracle Sans Ultra Light" panose="020B0303020204020204" pitchFamily="34" charset="0"/>
                <a:ea typeface="Oracle Sans Tab Bold"/>
                <a:cs typeface="Oracle Sans Ultra Light" panose="020B0303020204020204" pitchFamily="34" charset="0"/>
                <a:sym typeface="Oracle Sans Tab Bold"/>
              </a:rPr>
              <a:t> de support principal + 3 </a:t>
            </a:r>
            <a:r>
              <a:rPr lang="en-US" sz="1400" dirty="0" err="1">
                <a:latin typeface="Oracle Sans Ultra Light" panose="020B0303020204020204" pitchFamily="34" charset="0"/>
                <a:ea typeface="Oracle Sans Tab Bold"/>
                <a:cs typeface="Oracle Sans Ultra Light" panose="020B0303020204020204" pitchFamily="34" charset="0"/>
                <a:sym typeface="Oracle Sans Tab Bold"/>
              </a:rPr>
              <a:t>ans</a:t>
            </a:r>
            <a:r>
              <a:rPr lang="en-US" sz="1400" dirty="0">
                <a:latin typeface="Oracle Sans Ultra Light" panose="020B0303020204020204" pitchFamily="34" charset="0"/>
                <a:ea typeface="Oracle Sans Tab Bold"/>
                <a:cs typeface="Oracle Sans Ultra Light" panose="020B0303020204020204" pitchFamily="34" charset="0"/>
                <a:sym typeface="Oracle Sans Tab Bold"/>
              </a:rPr>
              <a:t> de support </a:t>
            </a:r>
            <a:r>
              <a:rPr lang="en-US" sz="1400" dirty="0" err="1">
                <a:latin typeface="Oracle Sans Ultra Light" panose="020B0303020204020204" pitchFamily="34" charset="0"/>
                <a:ea typeface="Oracle Sans Tab Bold"/>
                <a:cs typeface="Oracle Sans Ultra Light" panose="020B0303020204020204" pitchFamily="34" charset="0"/>
                <a:sym typeface="Oracle Sans Tab Bold"/>
              </a:rPr>
              <a:t>étendu</a:t>
            </a:r>
            <a:endParaRPr lang="en-US" sz="1400" dirty="0">
              <a:latin typeface="Oracle Sans Ultra Light" panose="020B0303020204020204" pitchFamily="34" charset="0"/>
              <a:ea typeface="Oracle Sans Tab Bold"/>
              <a:cs typeface="Oracle Sans Ultra Light" panose="020B0303020204020204" pitchFamily="34" charset="0"/>
              <a:sym typeface="Oracle Sans Tab Bold"/>
            </a:endParaRPr>
          </a:p>
          <a:p>
            <a:pPr>
              <a:defRPr sz="1700">
                <a:latin typeface="Oracle Sans Tab Bold"/>
                <a:ea typeface="Oracle Sans Tab Bold"/>
                <a:cs typeface="Oracle Sans Tab Bold"/>
                <a:sym typeface="Oracle Sans Tab Bold"/>
              </a:defRPr>
            </a:pPr>
            <a:r>
              <a:rPr lang="en-US" sz="1400" dirty="0">
                <a:latin typeface="Oracle Sans Ultra Light" panose="020B0303020204020204" pitchFamily="34" charset="0"/>
                <a:ea typeface="Oracle Sans Tab Bold"/>
                <a:cs typeface="Oracle Sans Ultra Light" panose="020B0303020204020204" pitchFamily="34" charset="0"/>
                <a:sym typeface="Oracle Sans Tab Bold"/>
              </a:rPr>
              <a:t>• </a:t>
            </a:r>
            <a:r>
              <a:rPr lang="en-US" sz="1400" dirty="0" err="1">
                <a:latin typeface="Oracle Sans Ultra Light" panose="020B0303020204020204" pitchFamily="34" charset="0"/>
                <a:ea typeface="Oracle Sans Tab Bold"/>
                <a:cs typeface="Oracle Sans Ultra Light" panose="020B0303020204020204" pitchFamily="34" charset="0"/>
                <a:sym typeface="Oracle Sans Tab Bold"/>
              </a:rPr>
              <a:t>Inclut</a:t>
            </a:r>
            <a:r>
              <a:rPr lang="en-US" sz="1400" dirty="0">
                <a:latin typeface="Oracle Sans Ultra Light" panose="020B0303020204020204" pitchFamily="34" charset="0"/>
                <a:ea typeface="Oracle Sans Tab Bold"/>
                <a:cs typeface="Oracle Sans Ultra Light" panose="020B0303020204020204" pitchFamily="34" charset="0"/>
                <a:sym typeface="Oracle Sans Tab Bold"/>
              </a:rPr>
              <a:t> des </a:t>
            </a:r>
            <a:r>
              <a:rPr lang="en-US" sz="1400" dirty="0" err="1">
                <a:latin typeface="Oracle Sans Ultra Light" panose="020B0303020204020204" pitchFamily="34" charset="0"/>
                <a:ea typeface="Oracle Sans Tab Bold"/>
                <a:cs typeface="Oracle Sans Ultra Light" panose="020B0303020204020204" pitchFamily="34" charset="0"/>
                <a:sym typeface="Oracle Sans Tab Bold"/>
              </a:rPr>
              <a:t>outils</a:t>
            </a:r>
            <a:r>
              <a:rPr lang="en-US" sz="1400" dirty="0">
                <a:latin typeface="Oracle Sans Ultra Light" panose="020B0303020204020204" pitchFamily="34" charset="0"/>
                <a:ea typeface="Oracle Sans Tab Bold"/>
                <a:cs typeface="Oracle Sans Ultra Light" panose="020B0303020204020204" pitchFamily="34" charset="0"/>
                <a:sym typeface="Oracle Sans Tab Bold"/>
              </a:rPr>
              <a:t> (</a:t>
            </a:r>
            <a:r>
              <a:rPr lang="en-US" sz="1400" dirty="0" err="1">
                <a:latin typeface="Oracle Sans Ultra Light" panose="020B0303020204020204" pitchFamily="34" charset="0"/>
                <a:ea typeface="Oracle Sans Tab Bold"/>
                <a:cs typeface="Oracle Sans Ultra Light" panose="020B0303020204020204" pitchFamily="34" charset="0"/>
                <a:sym typeface="Oracle Sans Tab Bold"/>
              </a:rPr>
              <a:t>comme</a:t>
            </a:r>
            <a:r>
              <a:rPr lang="en-US" sz="1400" dirty="0">
                <a:latin typeface="Oracle Sans Ultra Light" panose="020B0303020204020204" pitchFamily="34" charset="0"/>
                <a:ea typeface="Oracle Sans Tab Bold"/>
                <a:cs typeface="Oracle Sans Ultra Light" panose="020B0303020204020204" pitchFamily="34" charset="0"/>
                <a:sym typeface="Oracle Sans Tab Bold"/>
              </a:rPr>
              <a:t> MySQL Shell)</a:t>
            </a:r>
            <a:endParaRPr lang="en-US" sz="1400" dirty="0">
              <a:latin typeface="Oracle Sans Ultra Light" panose="020B0303020204020204" pitchFamily="34" charset="0"/>
              <a:cs typeface="Oracle Sans Ultra Light" panose="020B0303020204020204" pitchFamily="34" charset="0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8549CDDD-661F-DCE8-2D1B-9250CFFB2EDB}"/>
              </a:ext>
            </a:extLst>
          </p:cNvPr>
          <p:cNvSpPr txBox="1"/>
          <p:nvPr/>
        </p:nvSpPr>
        <p:spPr>
          <a:xfrm>
            <a:off x="6304223" y="1648438"/>
            <a:ext cx="5815375" cy="707886"/>
          </a:xfrm>
          <a:prstGeom prst="rect">
            <a:avLst/>
          </a:prstGeom>
          <a:solidFill>
            <a:schemeClr val="bg1"/>
          </a:solidFill>
          <a:ln>
            <a:solidFill>
              <a:srgbClr val="2C5967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0" i="0" dirty="0">
                <a:effectLst/>
                <a:latin typeface="OracleSansVF"/>
              </a:rPr>
              <a:t>Innovation releases (gris)</a:t>
            </a:r>
          </a:p>
          <a:p>
            <a:r>
              <a:rPr lang="en-US" sz="1400" b="0" i="0" dirty="0">
                <a:effectLst/>
                <a:latin typeface="OracleSansVF"/>
              </a:rPr>
              <a:t>Long Term Support (</a:t>
            </a:r>
            <a:r>
              <a:rPr lang="en-US" sz="1400" dirty="0">
                <a:latin typeface="OracleSansVF"/>
              </a:rPr>
              <a:t>bleu)</a:t>
            </a:r>
          </a:p>
          <a:p>
            <a:r>
              <a:rPr lang="en-US" sz="1200" i="1" dirty="0">
                <a:latin typeface="OracleSansVF"/>
              </a:rPr>
              <a:t>Note: La </a:t>
            </a:r>
            <a:r>
              <a:rPr lang="en-US" sz="1200" i="1" dirty="0" err="1">
                <a:latin typeface="OracleSansVF"/>
              </a:rPr>
              <a:t>numérotation</a:t>
            </a:r>
            <a:r>
              <a:rPr lang="en-US" sz="1200" i="1" dirty="0">
                <a:latin typeface="OracleSansVF"/>
              </a:rPr>
              <a:t> de la diapositive </a:t>
            </a:r>
            <a:r>
              <a:rPr lang="en-US" sz="1200" i="1" dirty="0" err="1">
                <a:latin typeface="OracleSansVF"/>
              </a:rPr>
              <a:t>est</a:t>
            </a:r>
            <a:r>
              <a:rPr lang="en-US" sz="1200" i="1" dirty="0">
                <a:latin typeface="OracleSansVF"/>
              </a:rPr>
              <a:t> </a:t>
            </a:r>
            <a:r>
              <a:rPr lang="en-US" sz="1200" i="1" dirty="0" err="1">
                <a:latin typeface="OracleSansVF"/>
              </a:rPr>
              <a:t>donnée</a:t>
            </a:r>
            <a:r>
              <a:rPr lang="en-US" sz="1200" i="1" dirty="0">
                <a:latin typeface="OracleSansVF"/>
              </a:rPr>
              <a:t> </a:t>
            </a:r>
            <a:r>
              <a:rPr lang="en-US" sz="1200" i="1" dirty="0" err="1">
                <a:latin typeface="OracleSansVF"/>
              </a:rPr>
              <a:t>à</a:t>
            </a:r>
            <a:r>
              <a:rPr lang="en-US" sz="1200" i="1" dirty="0">
                <a:latin typeface="OracleSansVF"/>
              </a:rPr>
              <a:t> </a:t>
            </a:r>
            <a:r>
              <a:rPr lang="en-US" sz="1200" i="1" dirty="0" err="1">
                <a:latin typeface="OracleSansVF"/>
              </a:rPr>
              <a:t>titre</a:t>
            </a:r>
            <a:r>
              <a:rPr lang="en-US" sz="1200" i="1" dirty="0">
                <a:latin typeface="OracleSansVF"/>
              </a:rPr>
              <a:t> </a:t>
            </a:r>
            <a:r>
              <a:rPr lang="en-US" sz="1200" i="1" dirty="0" err="1">
                <a:latin typeface="OracleSansVF"/>
              </a:rPr>
              <a:t>d'exemple</a:t>
            </a:r>
            <a:r>
              <a:rPr lang="en-US" sz="1200" i="1" dirty="0">
                <a:latin typeface="OracleSansVF"/>
              </a:rPr>
              <a:t> et </a:t>
            </a:r>
            <a:r>
              <a:rPr lang="en-US" sz="1200" i="1" dirty="0" err="1">
                <a:latin typeface="OracleSansVF"/>
              </a:rPr>
              <a:t>peut</a:t>
            </a:r>
            <a:r>
              <a:rPr lang="en-US" sz="1200" i="1" dirty="0">
                <a:latin typeface="OracleSansVF"/>
              </a:rPr>
              <a:t> </a:t>
            </a:r>
            <a:r>
              <a:rPr lang="en-US" sz="1200" i="1" dirty="0" err="1">
                <a:latin typeface="OracleSansVF"/>
              </a:rPr>
              <a:t>être</a:t>
            </a:r>
            <a:r>
              <a:rPr lang="en-US" sz="1200" i="1" dirty="0">
                <a:latin typeface="OracleSansVF"/>
              </a:rPr>
              <a:t> </a:t>
            </a:r>
            <a:r>
              <a:rPr lang="en-US" sz="1200" i="1" dirty="0" err="1">
                <a:latin typeface="OracleSansVF"/>
              </a:rPr>
              <a:t>modifiée</a:t>
            </a:r>
            <a:r>
              <a:rPr lang="en-US" sz="1200" i="1" dirty="0">
                <a:latin typeface="OracleSansVF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495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702F9-D0FD-4F8C-8F1F-64C5A6822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03CCA-2DFA-656C-61B3-42B5C4399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05736-20C0-766E-C901-5C0D62228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2025 Oracle   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9C7392A7-7532-38ED-E107-D8E4521EFA84}"/>
              </a:ext>
            </a:extLst>
          </p:cNvPr>
          <p:cNvSpPr txBox="1">
            <a:spLocks/>
          </p:cNvSpPr>
          <p:nvPr/>
        </p:nvSpPr>
        <p:spPr>
          <a:xfrm>
            <a:off x="425156" y="218220"/>
            <a:ext cx="10671048" cy="5919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Programmes stockés dans MySQL Enterprise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D1C9E72-BE78-152E-CEDD-32462638D676}"/>
              </a:ext>
            </a:extLst>
          </p:cNvPr>
          <p:cNvSpPr txBox="1">
            <a:spLocks/>
          </p:cNvSpPr>
          <p:nvPr/>
        </p:nvSpPr>
        <p:spPr>
          <a:xfrm>
            <a:off x="594739" y="545497"/>
            <a:ext cx="10671048" cy="59195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Programmes</a:t>
            </a:r>
            <a:r>
              <a:rPr lang="en-US" sz="2000" dirty="0"/>
              <a:t> </a:t>
            </a:r>
            <a:r>
              <a:rPr lang="en-US" sz="2000" dirty="0" err="1"/>
              <a:t>stockés</a:t>
            </a:r>
            <a:r>
              <a:rPr lang="en-US" sz="2000" dirty="0"/>
              <a:t> : </a:t>
            </a:r>
            <a:r>
              <a:rPr lang="en-US" sz="2000" dirty="0" err="1"/>
              <a:t>réduisent</a:t>
            </a:r>
            <a:r>
              <a:rPr lang="en-US" sz="2000" dirty="0"/>
              <a:t> les </a:t>
            </a:r>
            <a:r>
              <a:rPr lang="en-US" sz="2000" dirty="0" err="1"/>
              <a:t>coûts</a:t>
            </a:r>
            <a:r>
              <a:rPr lang="en-US" sz="2000" dirty="0"/>
              <a:t>, la </a:t>
            </a:r>
            <a:r>
              <a:rPr lang="en-US" sz="2000" dirty="0" err="1"/>
              <a:t>complexité</a:t>
            </a:r>
            <a:r>
              <a:rPr lang="en-US" sz="2000" dirty="0"/>
              <a:t> et </a:t>
            </a:r>
            <a:r>
              <a:rPr lang="en-US" sz="2000" dirty="0" err="1"/>
              <a:t>améliorent</a:t>
            </a:r>
            <a:r>
              <a:rPr lang="en-US" sz="2000" dirty="0"/>
              <a:t> la </a:t>
            </a:r>
            <a:r>
              <a:rPr lang="en-US" sz="2000" dirty="0" err="1"/>
              <a:t>sécurité</a:t>
            </a:r>
            <a:endParaRPr lang="en-US" sz="20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C5001E4-83CF-7471-E747-4F04B9E79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566" y="1235034"/>
            <a:ext cx="5183354" cy="562296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7448FBC-1F86-0390-0CB1-03110B526156}"/>
              </a:ext>
            </a:extLst>
          </p:cNvPr>
          <p:cNvSpPr txBox="1"/>
          <p:nvPr/>
        </p:nvSpPr>
        <p:spPr>
          <a:xfrm>
            <a:off x="425156" y="1839284"/>
            <a:ext cx="7510967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Exécuter des procédures stockées et des fonctions stockées JavaScript</a:t>
            </a:r>
          </a:p>
          <a:p>
            <a:r>
              <a:rPr lang="fr-FR" dirty="0"/>
              <a:t>fonctions stockées via </a:t>
            </a:r>
            <a:r>
              <a:rPr lang="fr-FR" dirty="0" err="1"/>
              <a:t>GraalVM</a:t>
            </a:r>
            <a:endParaRPr lang="fr-FR" dirty="0"/>
          </a:p>
          <a:p>
            <a:endParaRPr lang="fr-FR" dirty="0"/>
          </a:p>
          <a:p>
            <a:r>
              <a:rPr lang="fr-FR" dirty="0"/>
              <a:t>Gérer des fonctionnalités d'application à forte intensité de données </a:t>
            </a:r>
          </a:p>
          <a:p>
            <a:r>
              <a:rPr lang="fr-FR" dirty="0"/>
              <a:t>dans des programmes stockés.</a:t>
            </a:r>
          </a:p>
          <a:p>
            <a:endParaRPr lang="fr-FR" dirty="0">
              <a:latin typeface="Oracle Sans Ultra Light" panose="020B0303020204020204" pitchFamily="34" charset="0"/>
              <a:cs typeface="Oracle Sans Ultra Light" panose="020B0303020204020204" pitchFamily="34" charset="0"/>
            </a:endParaRPr>
          </a:p>
          <a:p>
            <a:r>
              <a:rPr lang="fr-FR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• Réduire les coûts</a:t>
            </a:r>
          </a:p>
          <a:p>
            <a:r>
              <a:rPr lang="fr-FR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• Améliorer la sécurité</a:t>
            </a:r>
          </a:p>
          <a:p>
            <a:r>
              <a:rPr lang="fr-FR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• Simplifier les traitements lourds (ETL → ELT)</a:t>
            </a:r>
          </a:p>
          <a:p>
            <a:r>
              <a:rPr lang="fr-FR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• Réduire les mouvements de données</a:t>
            </a:r>
          </a:p>
        </p:txBody>
      </p:sp>
    </p:spTree>
    <p:extLst>
      <p:ext uri="{BB962C8B-B14F-4D97-AF65-F5344CB8AC3E}">
        <p14:creationId xmlns:p14="http://schemas.microsoft.com/office/powerpoint/2010/main" val="268891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75EB0-AB10-8104-B003-3046D68FC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19DBDE-8AC3-A254-01DC-1660E3842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 Oracle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49952F-528E-CBBD-E880-294B03B5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0770-85C5-32D3-0A73-F9A3D788E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47" y="2389684"/>
            <a:ext cx="10158984" cy="1280160"/>
          </a:xfrm>
        </p:spPr>
        <p:txBody>
          <a:bodyPr/>
          <a:lstStyle/>
          <a:p>
            <a:r>
              <a:rPr lang="en-US" dirty="0" err="1"/>
              <a:t>Programmation</a:t>
            </a:r>
            <a:r>
              <a:rPr lang="en-US" dirty="0"/>
              <a:t> </a:t>
            </a:r>
            <a:r>
              <a:rPr lang="en-US" dirty="0" err="1"/>
              <a:t>stockée</a:t>
            </a:r>
            <a:r>
              <a:rPr lang="en-US" dirty="0"/>
              <a:t> SQL </a:t>
            </a:r>
            <a:br>
              <a:rPr lang="en-US" dirty="0"/>
            </a:br>
            <a:r>
              <a:rPr lang="en-US" dirty="0"/>
              <a:t>dans MySQL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0C13A4FE-4E65-A8B6-731E-3A6A1189033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89" y="4135193"/>
            <a:ext cx="10158984" cy="681251"/>
          </a:xfrm>
        </p:spPr>
        <p:txBody>
          <a:bodyPr/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0F499BD-BE66-2AF3-F333-32288263F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663" y="1854613"/>
            <a:ext cx="3299253" cy="329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7752B-5428-4024-0A64-8504C2997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7F379AD-8D04-932A-8EF8-8E873ECD41F3}"/>
              </a:ext>
            </a:extLst>
          </p:cNvPr>
          <p:cNvSpPr txBox="1">
            <a:spLocks/>
          </p:cNvSpPr>
          <p:nvPr/>
        </p:nvSpPr>
        <p:spPr>
          <a:xfrm>
            <a:off x="857002" y="71636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E66CC5-EBB5-9CB3-7138-38DE88B6541D}"/>
              </a:ext>
            </a:extLst>
          </p:cNvPr>
          <p:cNvSpPr txBox="1">
            <a:spLocks/>
          </p:cNvSpPr>
          <p:nvPr/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fr-CH" dirty="0"/>
              <a:t>Routines stockées MySQL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FECD492-55F7-9D6A-8D0E-6DB30505A822}"/>
              </a:ext>
            </a:extLst>
          </p:cNvPr>
          <p:cNvSpPr txBox="1">
            <a:spLocks/>
          </p:cNvSpPr>
          <p:nvPr/>
        </p:nvSpPr>
        <p:spPr>
          <a:xfrm>
            <a:off x="762398" y="764301"/>
            <a:ext cx="10677525" cy="56702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Une routine </a:t>
            </a:r>
            <a:r>
              <a:rPr lang="en-US" b="1" dirty="0" err="1">
                <a:ea typeface="Open Sans" panose="020B0606030504020204" pitchFamily="34" charset="0"/>
                <a:cs typeface="Open Sans" panose="020B0606030504020204" pitchFamily="34" charset="0"/>
              </a:rPr>
              <a:t>stockée</a:t>
            </a:r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ea typeface="Open Sans" panose="020B0606030504020204" pitchFamily="34" charset="0"/>
                <a:cs typeface="Open Sans" panose="020B0606030504020204" pitchFamily="34" charset="0"/>
              </a:rPr>
              <a:t>est</a:t>
            </a:r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 un ensemble </a:t>
            </a:r>
            <a:r>
              <a:rPr lang="en-US" b="1" dirty="0" err="1">
                <a:ea typeface="Open Sans" panose="020B0606030504020204" pitchFamily="34" charset="0"/>
                <a:cs typeface="Open Sans" panose="020B0606030504020204" pitchFamily="34" charset="0"/>
              </a:rPr>
              <a:t>réutilisable</a:t>
            </a:r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ea typeface="Open Sans" panose="020B0606030504020204" pitchFamily="34" charset="0"/>
                <a:cs typeface="Open Sans" panose="020B0606030504020204" pitchFamily="34" charset="0"/>
              </a:rPr>
              <a:t>d’instructions</a:t>
            </a:r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 SQL </a:t>
            </a:r>
            <a:r>
              <a:rPr lang="en-US" b="1" dirty="0" err="1">
                <a:ea typeface="Open Sans" panose="020B0606030504020204" pitchFamily="34" charset="0"/>
                <a:cs typeface="Open Sans" panose="020B0606030504020204" pitchFamily="34" charset="0"/>
              </a:rPr>
              <a:t>ou</a:t>
            </a:r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 JavaScript </a:t>
            </a:r>
            <a:r>
              <a:rPr lang="en-US" b="1" dirty="0" err="1">
                <a:ea typeface="Open Sans" panose="020B0606030504020204" pitchFamily="34" charset="0"/>
                <a:cs typeface="Open Sans" panose="020B0606030504020204" pitchFamily="34" charset="0"/>
              </a:rPr>
              <a:t>stockées</a:t>
            </a:r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 sur le </a:t>
            </a:r>
            <a:r>
              <a:rPr lang="en-US" b="1" dirty="0" err="1">
                <a:ea typeface="Open Sans" panose="020B0606030504020204" pitchFamily="34" charset="0"/>
                <a:cs typeface="Open Sans" panose="020B0606030504020204" pitchFamily="34" charset="0"/>
              </a:rPr>
              <a:t>serveur</a:t>
            </a:r>
            <a:endParaRPr lang="en-US" b="1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Les clients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invoquent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la routine au lieu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d’envoyer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à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chaque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fois</a:t>
            </a:r>
            <a:r>
              <a:rPr lang="en-US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 des instructions </a:t>
            </a:r>
            <a:r>
              <a:rPr lang="en-US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individuelles</a:t>
            </a:r>
            <a:endParaRPr lang="en-US" sz="1600" dirty="0">
              <a:latin typeface="Oracle Sans Ultra Light" panose="020B0303020204020204" pitchFamily="34" charset="0"/>
              <a:cs typeface="Oracle Sans Ultra Light" panose="020B0303020204020204" pitchFamily="34" charset="0"/>
            </a:endParaRPr>
          </a:p>
          <a:p>
            <a:endParaRPr lang="en-US" sz="1600" b="1" dirty="0">
              <a:latin typeface="Oracle Sans Light" panose="020B0403020204020204" pitchFamily="34" charset="0"/>
            </a:endParaRPr>
          </a:p>
          <a:p>
            <a:r>
              <a:rPr lang="fr-CH" sz="1600" b="1" dirty="0"/>
              <a:t>Procédures stockées</a:t>
            </a:r>
          </a:p>
          <a:p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Créées avec CREATE PROCEDURE, invoquées avec CALL</a:t>
            </a:r>
          </a:p>
          <a:p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Ne renvoient pas de valeur, mais peuvent modifier des paramètres pour produire une sortie</a:t>
            </a:r>
          </a:p>
          <a:p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Peuvent générer des ensembles de résultats pour le client</a:t>
            </a:r>
          </a:p>
          <a:p>
            <a:endParaRPr lang="fr-CH" sz="1600" dirty="0">
              <a:latin typeface="Oracle Sans Ultra Light" panose="020B0303020204020204" pitchFamily="34" charset="0"/>
              <a:cs typeface="Oracle Sans Ultra Light" panose="020B0303020204020204" pitchFamily="34" charset="0"/>
            </a:endParaRPr>
          </a:p>
          <a:p>
            <a:r>
              <a:rPr lang="fr-CH" sz="1600" b="1" dirty="0"/>
              <a:t>Fonctions stockées</a:t>
            </a:r>
          </a:p>
          <a:p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Créées avec CREATE FUNCTION, utilisées comme des fonctions intégrées</a:t>
            </a:r>
          </a:p>
          <a:p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Invoquées dans des expressions et retournent une valeur</a:t>
            </a:r>
          </a:p>
          <a:p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Associées à une base de données spécifique</a:t>
            </a:r>
          </a:p>
          <a:p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Les fonctions SQL stockées ne peuvent pas être récursives</a:t>
            </a:r>
          </a:p>
          <a:p>
            <a:pPr>
              <a:buFont typeface="Arial" panose="020B0604020202020204" pitchFamily="34" charset="0"/>
              <a:buChar char="•"/>
            </a:pPr>
            <a:endParaRPr lang="fr-CH" sz="1600" dirty="0"/>
          </a:p>
          <a:p>
            <a:r>
              <a:rPr lang="fr-CH" sz="1600" b="1" dirty="0"/>
              <a:t>Règles de récursion</a:t>
            </a:r>
          </a:p>
          <a:p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Les procédures stockées SQL peuvent être récursives, mais la récursion est désactivée par défaut (</a:t>
            </a:r>
            <a:r>
              <a:rPr lang="fr-CH" sz="16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max_sp_recursion_depth</a:t>
            </a:r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)</a:t>
            </a:r>
          </a:p>
          <a:p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Les routines stockées en JavaScript prennent en charge la récursion</a:t>
            </a:r>
          </a:p>
          <a:p>
            <a:r>
              <a:rPr lang="fr-CH" sz="16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- Profondeur maximale par défaut : 1000</a:t>
            </a:r>
          </a:p>
          <a:p>
            <a:endParaRPr lang="fr-CH" sz="1600" dirty="0"/>
          </a:p>
        </p:txBody>
      </p:sp>
    </p:spTree>
    <p:extLst>
      <p:ext uri="{BB962C8B-B14F-4D97-AF65-F5344CB8AC3E}">
        <p14:creationId xmlns:p14="http://schemas.microsoft.com/office/powerpoint/2010/main" val="347904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arent Master Pillars">
  <a:themeElements>
    <a:clrScheme name="Oracle Redwood 08-26-2020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00688C"/>
      </a:hlink>
      <a:folHlink>
        <a:srgbClr val="00688C"/>
      </a:folHlink>
    </a:clrScheme>
    <a:fontScheme name="Oracle Sans Tabular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Position 6">
      <a:srgbClr val="FFFFFF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Oracle-Redwood-Modern-MarketingPPT-Template_c2024" id="{0AA16447-B6A7-0448-A9FE-6C6717A5B102}" vid="{E0B52752-1773-EC4E-B5CA-1C4AF3DB1A33}"/>
    </a:ext>
  </a:extLst>
</a:theme>
</file>

<file path=ppt/theme/theme2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racle Redwood 06-2020">
    <a:dk1>
      <a:srgbClr val="312D2A"/>
    </a:dk1>
    <a:lt1>
      <a:srgbClr val="FCFBFA"/>
    </a:lt1>
    <a:dk2>
      <a:srgbClr val="312D2A"/>
    </a:dk2>
    <a:lt2>
      <a:srgbClr val="FCFBFA"/>
    </a:lt2>
    <a:accent1>
      <a:srgbClr val="C74634"/>
    </a:accent1>
    <a:accent2>
      <a:srgbClr val="FACD62"/>
    </a:accent2>
    <a:accent3>
      <a:srgbClr val="94AFAF"/>
    </a:accent3>
    <a:accent4>
      <a:srgbClr val="2B6242"/>
    </a:accent4>
    <a:accent5>
      <a:srgbClr val="AE562C"/>
    </a:accent5>
    <a:accent6>
      <a:srgbClr val="759C6C"/>
    </a:accent6>
    <a:hlink>
      <a:srgbClr val="2C5967"/>
    </a:hlink>
    <a:folHlink>
      <a:srgbClr val="2C596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19810</TotalTime>
  <Words>3794</Words>
  <Application>Microsoft Macintosh PowerPoint</Application>
  <PresentationFormat>Grand écran</PresentationFormat>
  <Paragraphs>577</Paragraphs>
  <Slides>36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52" baseType="lpstr">
      <vt:lpstr>Arial</vt:lpstr>
      <vt:lpstr>Courier New</vt:lpstr>
      <vt:lpstr>Georgia</vt:lpstr>
      <vt:lpstr>Open Sans</vt:lpstr>
      <vt:lpstr>Oracle Sans</vt:lpstr>
      <vt:lpstr>Oracle Sans Extra Bold</vt:lpstr>
      <vt:lpstr>Oracle Sans Light</vt:lpstr>
      <vt:lpstr>Oracle Sans Tab</vt:lpstr>
      <vt:lpstr>Oracle Sans Tab Bold</vt:lpstr>
      <vt:lpstr>Oracle Sans Tab Light</vt:lpstr>
      <vt:lpstr>Oracle Sans Ultra Light</vt:lpstr>
      <vt:lpstr>OracleSansVF</vt:lpstr>
      <vt:lpstr>Profile Light</vt:lpstr>
      <vt:lpstr>System Font Regular</vt:lpstr>
      <vt:lpstr>Wingdings</vt:lpstr>
      <vt:lpstr>Parent Master Pillars</vt:lpstr>
      <vt:lpstr>Programmation stockée JavaScript dans MySQL Enterprise Edition  </vt:lpstr>
      <vt:lpstr>Speaker</vt:lpstr>
      <vt:lpstr>Agenda</vt:lpstr>
      <vt:lpstr>MySQL Enterprise</vt:lpstr>
      <vt:lpstr>Présentation PowerPoint</vt:lpstr>
      <vt:lpstr>Présentation PowerPoint</vt:lpstr>
      <vt:lpstr>Présentation PowerPoint</vt:lpstr>
      <vt:lpstr>Programmation stockée SQL  dans MySQL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Bibliothèques JavaScript dans MySQL</vt:lpstr>
      <vt:lpstr>Présentation PowerPoint</vt:lpstr>
      <vt:lpstr>Présentation PowerPoint</vt:lpstr>
      <vt:lpstr>Présentation PowerPoint</vt:lpstr>
      <vt:lpstr>Présentation PowerPoint</vt:lpstr>
      <vt:lpstr>Les points clés à retenir</vt:lpstr>
      <vt:lpstr>Présentation PowerPoint</vt:lpstr>
      <vt:lpstr>Présentation PowerPoint</vt:lpstr>
      <vt:lpstr>Merci</vt:lpstr>
      <vt:lpstr>Présentation PowerPoint</vt:lpstr>
    </vt:vector>
  </TitlesOfParts>
  <Manager/>
  <Company>ORACLE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 Enterprise Edition JavaScript stored programming  </dc:title>
  <dc:subject/>
  <dc:creator>Emmanuel COLUSSI</dc:creator>
  <cp:keywords/>
  <dc:description/>
  <cp:lastModifiedBy>Emmanuel COLUSSI</cp:lastModifiedBy>
  <cp:revision>336</cp:revision>
  <dcterms:created xsi:type="dcterms:W3CDTF">2024-08-09T05:06:20Z</dcterms:created>
  <dcterms:modified xsi:type="dcterms:W3CDTF">2025-05-21T07:57:22Z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2231507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D8.0.11</vt:lpwstr>
  </property>
</Properties>
</file>